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theme/themeOverride15.xml" ContentType="application/vnd.openxmlformats-officedocument.themeOverr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Override13.xml" ContentType="application/vnd.openxmlformats-officedocument.themeOverride+xml"/>
  <Override PartName="/ppt/theme/themeOverride22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8" r:id="rId1"/>
  </p:sldMasterIdLst>
  <p:notesMasterIdLst>
    <p:notesMasterId r:id="rId41"/>
  </p:notesMasterIdLst>
  <p:sldIdLst>
    <p:sldId id="686" r:id="rId2"/>
    <p:sldId id="685" r:id="rId3"/>
    <p:sldId id="688" r:id="rId4"/>
    <p:sldId id="709" r:id="rId5"/>
    <p:sldId id="687" r:id="rId6"/>
    <p:sldId id="689" r:id="rId7"/>
    <p:sldId id="690" r:id="rId8"/>
    <p:sldId id="710" r:id="rId9"/>
    <p:sldId id="711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707" r:id="rId27"/>
    <p:sldId id="708" r:id="rId28"/>
    <p:sldId id="712" r:id="rId29"/>
    <p:sldId id="713" r:id="rId30"/>
    <p:sldId id="715" r:id="rId31"/>
    <p:sldId id="716" r:id="rId32"/>
    <p:sldId id="678" r:id="rId33"/>
    <p:sldId id="676" r:id="rId34"/>
    <p:sldId id="680" r:id="rId35"/>
    <p:sldId id="681" r:id="rId36"/>
    <p:sldId id="682" r:id="rId37"/>
    <p:sldId id="683" r:id="rId38"/>
    <p:sldId id="684" r:id="rId39"/>
    <p:sldId id="71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rren, Jason" initials="W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0110" autoAdjust="0"/>
  </p:normalViewPr>
  <p:slideViewPr>
    <p:cSldViewPr showGuides="1">
      <p:cViewPr varScale="1">
        <p:scale>
          <a:sx n="67" d="100"/>
          <a:sy n="67" d="100"/>
        </p:scale>
        <p:origin x="-1152" y="-96"/>
      </p:cViewPr>
      <p:guideLst>
        <p:guide orient="horz" pos="2352"/>
        <p:guide pos="22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ason.warren\My%20Documents\conference%20talks\2011\Major%20County%20breakfast\Copy%20of%20data%20for%20Warren%20Aug%202011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953511492881572"/>
          <c:y val="5.1400554097404488E-2"/>
          <c:w val="0.79356458283623132"/>
          <c:h val="0.79822506561679785"/>
        </c:manualLayout>
      </c:layout>
      <c:scatterChart>
        <c:scatterStyle val="lineMarker"/>
        <c:ser>
          <c:idx val="0"/>
          <c:order val="0"/>
          <c:tx>
            <c:v>Conv. Wheat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Sheet1!$D$2:$BE$2</c:f>
              <c:numCache>
                <c:formatCode>m/d/yyyy</c:formatCode>
                <c:ptCount val="54"/>
                <c:pt idx="0">
                  <c:v>39996</c:v>
                </c:pt>
                <c:pt idx="1">
                  <c:v>40004</c:v>
                </c:pt>
                <c:pt idx="2">
                  <c:v>40010</c:v>
                </c:pt>
                <c:pt idx="3">
                  <c:v>40018</c:v>
                </c:pt>
                <c:pt idx="4">
                  <c:v>40024</c:v>
                </c:pt>
                <c:pt idx="5">
                  <c:v>40032</c:v>
                </c:pt>
                <c:pt idx="6">
                  <c:v>40037</c:v>
                </c:pt>
                <c:pt idx="7">
                  <c:v>40046</c:v>
                </c:pt>
                <c:pt idx="8">
                  <c:v>40053</c:v>
                </c:pt>
                <c:pt idx="9">
                  <c:v>40060</c:v>
                </c:pt>
                <c:pt idx="10">
                  <c:v>40075</c:v>
                </c:pt>
                <c:pt idx="11">
                  <c:v>40082</c:v>
                </c:pt>
                <c:pt idx="12">
                  <c:v>40089</c:v>
                </c:pt>
                <c:pt idx="13">
                  <c:v>40096</c:v>
                </c:pt>
                <c:pt idx="14">
                  <c:v>40103</c:v>
                </c:pt>
                <c:pt idx="15">
                  <c:v>40110</c:v>
                </c:pt>
                <c:pt idx="16">
                  <c:v>40121</c:v>
                </c:pt>
                <c:pt idx="17">
                  <c:v>40128</c:v>
                </c:pt>
                <c:pt idx="18">
                  <c:v>40138</c:v>
                </c:pt>
                <c:pt idx="19">
                  <c:v>40151</c:v>
                </c:pt>
                <c:pt idx="20">
                  <c:v>40211</c:v>
                </c:pt>
                <c:pt idx="21">
                  <c:v>40254</c:v>
                </c:pt>
                <c:pt idx="22">
                  <c:v>40276</c:v>
                </c:pt>
                <c:pt idx="23">
                  <c:v>40288</c:v>
                </c:pt>
                <c:pt idx="24">
                  <c:v>40301</c:v>
                </c:pt>
                <c:pt idx="25">
                  <c:v>40309</c:v>
                </c:pt>
                <c:pt idx="26">
                  <c:v>40318</c:v>
                </c:pt>
                <c:pt idx="27">
                  <c:v>40325</c:v>
                </c:pt>
                <c:pt idx="28">
                  <c:v>40332</c:v>
                </c:pt>
                <c:pt idx="29">
                  <c:v>40337</c:v>
                </c:pt>
                <c:pt idx="30">
                  <c:v>40346</c:v>
                </c:pt>
                <c:pt idx="31">
                  <c:v>40350</c:v>
                </c:pt>
                <c:pt idx="32">
                  <c:v>40360</c:v>
                </c:pt>
                <c:pt idx="33">
                  <c:v>40368</c:v>
                </c:pt>
                <c:pt idx="34">
                  <c:v>40372</c:v>
                </c:pt>
                <c:pt idx="35">
                  <c:v>40382</c:v>
                </c:pt>
                <c:pt idx="36">
                  <c:v>40392</c:v>
                </c:pt>
                <c:pt idx="37">
                  <c:v>40402</c:v>
                </c:pt>
                <c:pt idx="38">
                  <c:v>40415</c:v>
                </c:pt>
                <c:pt idx="39">
                  <c:v>40448</c:v>
                </c:pt>
                <c:pt idx="40">
                  <c:v>40476</c:v>
                </c:pt>
                <c:pt idx="41">
                  <c:v>40493</c:v>
                </c:pt>
                <c:pt idx="42">
                  <c:v>40566</c:v>
                </c:pt>
                <c:pt idx="43">
                  <c:v>40589</c:v>
                </c:pt>
                <c:pt idx="44">
                  <c:v>40592</c:v>
                </c:pt>
                <c:pt idx="45">
                  <c:v>40611</c:v>
                </c:pt>
                <c:pt idx="46">
                  <c:v>40619</c:v>
                </c:pt>
                <c:pt idx="47">
                  <c:v>40626</c:v>
                </c:pt>
                <c:pt idx="48">
                  <c:v>40640</c:v>
                </c:pt>
                <c:pt idx="49">
                  <c:v>40652</c:v>
                </c:pt>
                <c:pt idx="50">
                  <c:v>40654</c:v>
                </c:pt>
                <c:pt idx="51">
                  <c:v>40668</c:v>
                </c:pt>
                <c:pt idx="52">
                  <c:v>40684</c:v>
                </c:pt>
                <c:pt idx="53">
                  <c:v>40691</c:v>
                </c:pt>
              </c:numCache>
            </c:numRef>
          </c:xVal>
          <c:yVal>
            <c:numRef>
              <c:f>Sheet1!$D$13:$BE$13</c:f>
              <c:numCache>
                <c:formatCode>0.00</c:formatCode>
                <c:ptCount val="54"/>
                <c:pt idx="0">
                  <c:v>1.9933661417322839</c:v>
                </c:pt>
                <c:pt idx="1">
                  <c:v>2.5267913385826812</c:v>
                </c:pt>
                <c:pt idx="2">
                  <c:v>2.2649606299212599</c:v>
                </c:pt>
                <c:pt idx="3">
                  <c:v>2.8379133858267718</c:v>
                </c:pt>
                <c:pt idx="4">
                  <c:v>1.422952755905512</c:v>
                </c:pt>
                <c:pt idx="5">
                  <c:v>1.4181889763779529</c:v>
                </c:pt>
                <c:pt idx="6">
                  <c:v>2</c:v>
                </c:pt>
                <c:pt idx="7">
                  <c:v>4.9090551181102384</c:v>
                </c:pt>
                <c:pt idx="8">
                  <c:v>3.0166535433070867</c:v>
                </c:pt>
                <c:pt idx="9">
                  <c:v>2.8242125984251971</c:v>
                </c:pt>
                <c:pt idx="10">
                  <c:v>2.8771850393700777</c:v>
                </c:pt>
                <c:pt idx="11">
                  <c:v>2.6843503937007878</c:v>
                </c:pt>
                <c:pt idx="12">
                  <c:v>2.5779133858267742</c:v>
                </c:pt>
                <c:pt idx="13">
                  <c:v>3.5</c:v>
                </c:pt>
                <c:pt idx="14">
                  <c:v>4.5166338582677055</c:v>
                </c:pt>
                <c:pt idx="15">
                  <c:v>4.564744094488189</c:v>
                </c:pt>
                <c:pt idx="16">
                  <c:v>3.5</c:v>
                </c:pt>
                <c:pt idx="17">
                  <c:v>2.9421653543307067</c:v>
                </c:pt>
                <c:pt idx="18">
                  <c:v>3.1105511811023652</c:v>
                </c:pt>
                <c:pt idx="19">
                  <c:v>2.8597834645669287</c:v>
                </c:pt>
                <c:pt idx="20">
                  <c:v>3.2551771653543393</c:v>
                </c:pt>
                <c:pt idx="21">
                  <c:v>4.0251771653543313</c:v>
                </c:pt>
                <c:pt idx="22">
                  <c:v>2.4041732283464659</c:v>
                </c:pt>
                <c:pt idx="23">
                  <c:v>3.0802165354330704</c:v>
                </c:pt>
                <c:pt idx="24">
                  <c:v>2.9921062992125984</c:v>
                </c:pt>
                <c:pt idx="25">
                  <c:v>1.7991929133858306</c:v>
                </c:pt>
                <c:pt idx="26">
                  <c:v>5.4095078740157465</c:v>
                </c:pt>
                <c:pt idx="27">
                  <c:v>5.3762795275590554</c:v>
                </c:pt>
                <c:pt idx="28">
                  <c:v>4.0158070866141733</c:v>
                </c:pt>
                <c:pt idx="29">
                  <c:v>4.1266141732283455</c:v>
                </c:pt>
                <c:pt idx="30">
                  <c:v>5.5599409448818893</c:v>
                </c:pt>
                <c:pt idx="31">
                  <c:v>5.2911220472440954</c:v>
                </c:pt>
                <c:pt idx="32">
                  <c:v>4.4378346456692865</c:v>
                </c:pt>
                <c:pt idx="33">
                  <c:v>5.3819160104986876</c:v>
                </c:pt>
                <c:pt idx="34">
                  <c:v>3.6650393700787407</c:v>
                </c:pt>
                <c:pt idx="35">
                  <c:v>3.4886811023622046</c:v>
                </c:pt>
                <c:pt idx="36">
                  <c:v>3.7382086614173242</c:v>
                </c:pt>
                <c:pt idx="37">
                  <c:v>3.4189960629921292</c:v>
                </c:pt>
                <c:pt idx="38">
                  <c:v>4.5882677165354329</c:v>
                </c:pt>
                <c:pt idx="39">
                  <c:v>4.5033070866141918</c:v>
                </c:pt>
                <c:pt idx="40">
                  <c:v>4.6028346456692706</c:v>
                </c:pt>
                <c:pt idx="41">
                  <c:v>4.0419160104986878</c:v>
                </c:pt>
                <c:pt idx="42">
                  <c:v>3.9202362204724412</c:v>
                </c:pt>
                <c:pt idx="43">
                  <c:v>4.4011417322834845</c:v>
                </c:pt>
                <c:pt idx="44">
                  <c:v>4.1455118110236215</c:v>
                </c:pt>
                <c:pt idx="45">
                  <c:v>4.0672047244094465</c:v>
                </c:pt>
                <c:pt idx="46">
                  <c:v>3.4696456692913387</c:v>
                </c:pt>
                <c:pt idx="47">
                  <c:v>2.8993700787401582</c:v>
                </c:pt>
                <c:pt idx="48">
                  <c:v>2.1683202099737602</c:v>
                </c:pt>
                <c:pt idx="49">
                  <c:v>1.9100984251968516</c:v>
                </c:pt>
                <c:pt idx="50">
                  <c:v>1.8695275590551179</c:v>
                </c:pt>
                <c:pt idx="51">
                  <c:v>1.9340551181102374</c:v>
                </c:pt>
                <c:pt idx="52">
                  <c:v>3.9399409448818816</c:v>
                </c:pt>
                <c:pt idx="53">
                  <c:v>5.3502362204724365</c:v>
                </c:pt>
              </c:numCache>
            </c:numRef>
          </c:yVal>
        </c:ser>
        <c:ser>
          <c:idx val="1"/>
          <c:order val="1"/>
          <c:tx>
            <c:v>NT Wheat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Sheet1!$D$2:$BE$2</c:f>
              <c:numCache>
                <c:formatCode>m/d/yyyy</c:formatCode>
                <c:ptCount val="54"/>
                <c:pt idx="0">
                  <c:v>39996</c:v>
                </c:pt>
                <c:pt idx="1">
                  <c:v>40004</c:v>
                </c:pt>
                <c:pt idx="2">
                  <c:v>40010</c:v>
                </c:pt>
                <c:pt idx="3">
                  <c:v>40018</c:v>
                </c:pt>
                <c:pt idx="4">
                  <c:v>40024</c:v>
                </c:pt>
                <c:pt idx="5">
                  <c:v>40032</c:v>
                </c:pt>
                <c:pt idx="6">
                  <c:v>40037</c:v>
                </c:pt>
                <c:pt idx="7">
                  <c:v>40046</c:v>
                </c:pt>
                <c:pt idx="8">
                  <c:v>40053</c:v>
                </c:pt>
                <c:pt idx="9">
                  <c:v>40060</c:v>
                </c:pt>
                <c:pt idx="10">
                  <c:v>40075</c:v>
                </c:pt>
                <c:pt idx="11">
                  <c:v>40082</c:v>
                </c:pt>
                <c:pt idx="12">
                  <c:v>40089</c:v>
                </c:pt>
                <c:pt idx="13">
                  <c:v>40096</c:v>
                </c:pt>
                <c:pt idx="14">
                  <c:v>40103</c:v>
                </c:pt>
                <c:pt idx="15">
                  <c:v>40110</c:v>
                </c:pt>
                <c:pt idx="16">
                  <c:v>40121</c:v>
                </c:pt>
                <c:pt idx="17">
                  <c:v>40128</c:v>
                </c:pt>
                <c:pt idx="18">
                  <c:v>40138</c:v>
                </c:pt>
                <c:pt idx="19">
                  <c:v>40151</c:v>
                </c:pt>
                <c:pt idx="20">
                  <c:v>40211</c:v>
                </c:pt>
                <c:pt idx="21">
                  <c:v>40254</c:v>
                </c:pt>
                <c:pt idx="22">
                  <c:v>40276</c:v>
                </c:pt>
                <c:pt idx="23">
                  <c:v>40288</c:v>
                </c:pt>
                <c:pt idx="24">
                  <c:v>40301</c:v>
                </c:pt>
                <c:pt idx="25">
                  <c:v>40309</c:v>
                </c:pt>
                <c:pt idx="26">
                  <c:v>40318</c:v>
                </c:pt>
                <c:pt idx="27">
                  <c:v>40325</c:v>
                </c:pt>
                <c:pt idx="28">
                  <c:v>40332</c:v>
                </c:pt>
                <c:pt idx="29">
                  <c:v>40337</c:v>
                </c:pt>
                <c:pt idx="30">
                  <c:v>40346</c:v>
                </c:pt>
                <c:pt idx="31">
                  <c:v>40350</c:v>
                </c:pt>
                <c:pt idx="32">
                  <c:v>40360</c:v>
                </c:pt>
                <c:pt idx="33">
                  <c:v>40368</c:v>
                </c:pt>
                <c:pt idx="34">
                  <c:v>40372</c:v>
                </c:pt>
                <c:pt idx="35">
                  <c:v>40382</c:v>
                </c:pt>
                <c:pt idx="36">
                  <c:v>40392</c:v>
                </c:pt>
                <c:pt idx="37">
                  <c:v>40402</c:v>
                </c:pt>
                <c:pt idx="38">
                  <c:v>40415</c:v>
                </c:pt>
                <c:pt idx="39">
                  <c:v>40448</c:v>
                </c:pt>
                <c:pt idx="40">
                  <c:v>40476</c:v>
                </c:pt>
                <c:pt idx="41">
                  <c:v>40493</c:v>
                </c:pt>
                <c:pt idx="42">
                  <c:v>40566</c:v>
                </c:pt>
                <c:pt idx="43">
                  <c:v>40589</c:v>
                </c:pt>
                <c:pt idx="44">
                  <c:v>40592</c:v>
                </c:pt>
                <c:pt idx="45">
                  <c:v>40611</c:v>
                </c:pt>
                <c:pt idx="46">
                  <c:v>40619</c:v>
                </c:pt>
                <c:pt idx="47">
                  <c:v>40626</c:v>
                </c:pt>
                <c:pt idx="48">
                  <c:v>40640</c:v>
                </c:pt>
                <c:pt idx="49">
                  <c:v>40652</c:v>
                </c:pt>
                <c:pt idx="50">
                  <c:v>40654</c:v>
                </c:pt>
                <c:pt idx="51">
                  <c:v>40668</c:v>
                </c:pt>
                <c:pt idx="52">
                  <c:v>40684</c:v>
                </c:pt>
                <c:pt idx="53">
                  <c:v>40691</c:v>
                </c:pt>
              </c:numCache>
            </c:numRef>
          </c:xVal>
          <c:yVal>
            <c:numRef>
              <c:f>Sheet1!$D$29:$BE$29</c:f>
              <c:numCache>
                <c:formatCode>0.00</c:formatCode>
                <c:ptCount val="54"/>
                <c:pt idx="0">
                  <c:v>2.4191732283464602</c:v>
                </c:pt>
                <c:pt idx="1">
                  <c:v>3.453425196850394</c:v>
                </c:pt>
                <c:pt idx="2">
                  <c:v>3.1130314960630003</c:v>
                </c:pt>
                <c:pt idx="3">
                  <c:v>3.8080905511811052</c:v>
                </c:pt>
                <c:pt idx="4">
                  <c:v>4.0698228346456693</c:v>
                </c:pt>
                <c:pt idx="5">
                  <c:v>3.9011811023622052</c:v>
                </c:pt>
                <c:pt idx="6">
                  <c:v>4.4831102362204645</c:v>
                </c:pt>
                <c:pt idx="7">
                  <c:v>4.4769094488188994</c:v>
                </c:pt>
                <c:pt idx="8">
                  <c:v>4.0820078740157326</c:v>
                </c:pt>
                <c:pt idx="9">
                  <c:v>3.9237401574803212</c:v>
                </c:pt>
                <c:pt idx="10">
                  <c:v>3.9450196850393704</c:v>
                </c:pt>
                <c:pt idx="11">
                  <c:v>3.7726181102362122</c:v>
                </c:pt>
                <c:pt idx="12">
                  <c:v>3.6689566929133859</c:v>
                </c:pt>
                <c:pt idx="13">
                  <c:v>4.6425196850393711</c:v>
                </c:pt>
                <c:pt idx="14">
                  <c:v>4.6133070866141734</c:v>
                </c:pt>
                <c:pt idx="15">
                  <c:v>4.6461417322834704</c:v>
                </c:pt>
                <c:pt idx="16">
                  <c:v>4.4880708661417295</c:v>
                </c:pt>
                <c:pt idx="17">
                  <c:v>4.397007874015725</c:v>
                </c:pt>
                <c:pt idx="18">
                  <c:v>4.2611614173228434</c:v>
                </c:pt>
                <c:pt idx="19">
                  <c:v>3.8878346456692912</c:v>
                </c:pt>
                <c:pt idx="20">
                  <c:v>4.5749212598425055</c:v>
                </c:pt>
                <c:pt idx="21">
                  <c:v>4.6813582677165355</c:v>
                </c:pt>
                <c:pt idx="22">
                  <c:v>3.4236023622047247</c:v>
                </c:pt>
                <c:pt idx="23">
                  <c:v>4.1260826771653276</c:v>
                </c:pt>
                <c:pt idx="24">
                  <c:v>2.9300196850393703</c:v>
                </c:pt>
                <c:pt idx="25">
                  <c:v>2.2188208661417352</c:v>
                </c:pt>
                <c:pt idx="26">
                  <c:v>4.288267716535433</c:v>
                </c:pt>
                <c:pt idx="27">
                  <c:v>4.2228937007874006</c:v>
                </c:pt>
                <c:pt idx="28">
                  <c:v>3.1145275590551202</c:v>
                </c:pt>
                <c:pt idx="29">
                  <c:v>3.4710433070866147</c:v>
                </c:pt>
                <c:pt idx="30">
                  <c:v>5.2637992125984274</c:v>
                </c:pt>
                <c:pt idx="31">
                  <c:v>5.2926181102362211</c:v>
                </c:pt>
                <c:pt idx="32">
                  <c:v>4.6246259842519688</c:v>
                </c:pt>
                <c:pt idx="33">
                  <c:v>5.3481102362204425</c:v>
                </c:pt>
                <c:pt idx="34">
                  <c:v>4.9882414698162734</c:v>
                </c:pt>
                <c:pt idx="35">
                  <c:v>4.7759448818897638</c:v>
                </c:pt>
                <c:pt idx="36">
                  <c:v>5.0417913385826933</c:v>
                </c:pt>
                <c:pt idx="37">
                  <c:v>4.848011811023623</c:v>
                </c:pt>
                <c:pt idx="38">
                  <c:v>5.5028543307086615</c:v>
                </c:pt>
                <c:pt idx="39">
                  <c:v>5.3595669291338588</c:v>
                </c:pt>
                <c:pt idx="40">
                  <c:v>5.2668700787401566</c:v>
                </c:pt>
                <c:pt idx="41">
                  <c:v>4.9238320209973754</c:v>
                </c:pt>
                <c:pt idx="42">
                  <c:v>4.350944881889764</c:v>
                </c:pt>
                <c:pt idx="43">
                  <c:v>4.6647047244094297</c:v>
                </c:pt>
                <c:pt idx="44">
                  <c:v>4.4302559055118342</c:v>
                </c:pt>
                <c:pt idx="45">
                  <c:v>4.8017519685039378</c:v>
                </c:pt>
                <c:pt idx="46">
                  <c:v>4.386614173228347</c:v>
                </c:pt>
                <c:pt idx="47">
                  <c:v>3.7370275590551212</c:v>
                </c:pt>
                <c:pt idx="48">
                  <c:v>2.7040419947506562</c:v>
                </c:pt>
                <c:pt idx="49">
                  <c:v>2.4133661417322836</c:v>
                </c:pt>
                <c:pt idx="50">
                  <c:v>2.3703149606299214</c:v>
                </c:pt>
                <c:pt idx="51">
                  <c:v>2.5805118110236251</c:v>
                </c:pt>
                <c:pt idx="52">
                  <c:v>4.2689763779527361</c:v>
                </c:pt>
                <c:pt idx="53">
                  <c:v>4.7489763779527445</c:v>
                </c:pt>
              </c:numCache>
            </c:numRef>
          </c:yVal>
        </c:ser>
        <c:dLbls/>
        <c:axId val="48304896"/>
        <c:axId val="48306432"/>
      </c:scatterChart>
      <c:valAx>
        <c:axId val="48304896"/>
        <c:scaling>
          <c:orientation val="minMax"/>
          <c:max val="40724"/>
          <c:min val="39995"/>
        </c:scaling>
        <c:axPos val="b"/>
        <c:numFmt formatCode="m/d/yy;@" sourceLinked="0"/>
        <c:tickLblPos val="nextTo"/>
        <c:spPr>
          <a:ln w="25400">
            <a:solidFill>
              <a:prstClr val="black"/>
            </a:solidFill>
          </a:ln>
        </c:spPr>
        <c:txPr>
          <a:bodyPr rot="-1500000"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48306432"/>
        <c:crosses val="autoZero"/>
        <c:crossBetween val="midCat"/>
        <c:majorUnit val="91"/>
      </c:valAx>
      <c:valAx>
        <c:axId val="4830643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r>
                  <a:rPr lang="en-US">
                    <a:solidFill>
                      <a:schemeClr val="bg2">
                        <a:lumMod val="10000"/>
                      </a:schemeClr>
                    </a:solidFill>
                  </a:rPr>
                  <a:t>Soil water, 0-15 inch layer (in)</a:t>
                </a:r>
              </a:p>
            </c:rich>
          </c:tx>
          <c:layout/>
        </c:title>
        <c:numFmt formatCode="0.0" sourceLinked="0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48304896"/>
        <c:crosses val="autoZero"/>
        <c:crossBetween val="midCat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404418197725287"/>
          <c:y val="0.61998651210265388"/>
          <c:w val="0.2423864630557544"/>
          <c:h val="0.1674343832021013"/>
        </c:manualLayout>
      </c:layout>
      <c:txPr>
        <a:bodyPr/>
        <a:lstStyle/>
        <a:p>
          <a:pPr>
            <a:defRPr>
              <a:solidFill>
                <a:schemeClr val="bg2">
                  <a:lumMod val="10000"/>
                </a:schemeClr>
              </a:solidFill>
            </a:defRPr>
          </a:pPr>
          <a:endParaRPr lang="en-US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Sheet2!$D$34:$D$43</c:f>
              <c:numCache>
                <c:formatCode>General</c:formatCode>
                <c:ptCount val="10"/>
                <c:pt idx="0">
                  <c:v>7.1906988188976381E-2</c:v>
                </c:pt>
                <c:pt idx="1">
                  <c:v>0.17726377952755909</c:v>
                </c:pt>
                <c:pt idx="2">
                  <c:v>0.22118110236220476</c:v>
                </c:pt>
                <c:pt idx="3">
                  <c:v>0.26653051181102361</c:v>
                </c:pt>
                <c:pt idx="4">
                  <c:v>0.21784005905511841</c:v>
                </c:pt>
                <c:pt idx="5">
                  <c:v>0.24530585629921264</c:v>
                </c:pt>
                <c:pt idx="6">
                  <c:v>0.26708907480314958</c:v>
                </c:pt>
                <c:pt idx="7">
                  <c:v>0.25951230314960755</c:v>
                </c:pt>
                <c:pt idx="8">
                  <c:v>0.26614197834645681</c:v>
                </c:pt>
                <c:pt idx="9">
                  <c:v>0.28697810039370175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Sheet2!$D$45:$D$54</c:f>
              <c:numCache>
                <c:formatCode>General</c:formatCode>
                <c:ptCount val="10"/>
                <c:pt idx="0">
                  <c:v>0.13324803149606382</c:v>
                </c:pt>
                <c:pt idx="1">
                  <c:v>0.16914862204724421</c:v>
                </c:pt>
                <c:pt idx="2">
                  <c:v>0.22404527559055121</c:v>
                </c:pt>
                <c:pt idx="3">
                  <c:v>0.2555511811023623</c:v>
                </c:pt>
                <c:pt idx="4">
                  <c:v>0.15438459645669331</c:v>
                </c:pt>
                <c:pt idx="5">
                  <c:v>0.19226845472440993</c:v>
                </c:pt>
                <c:pt idx="6">
                  <c:v>0.23488779527559059</c:v>
                </c:pt>
                <c:pt idx="7">
                  <c:v>0.25193553149606279</c:v>
                </c:pt>
                <c:pt idx="8">
                  <c:v>0.26708907480314981</c:v>
                </c:pt>
                <c:pt idx="9">
                  <c:v>0.28129552165354327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184768"/>
        <c:axId val="49186688"/>
      </c:scatterChart>
      <c:valAx>
        <c:axId val="49184768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186688"/>
        <c:crosses val="autoZero"/>
        <c:crossBetween val="midCat"/>
      </c:valAx>
      <c:valAx>
        <c:axId val="4918668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18476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Sheet2!$I$34:$I$43</c:f>
              <c:numCache>
                <c:formatCode>General</c:formatCode>
                <c:ptCount val="10"/>
                <c:pt idx="0">
                  <c:v>4.3449803149606302E-2</c:v>
                </c:pt>
                <c:pt idx="1">
                  <c:v>0.13382381889763781</c:v>
                </c:pt>
                <c:pt idx="2">
                  <c:v>0.22738681102362202</c:v>
                </c:pt>
                <c:pt idx="3">
                  <c:v>0.26700787401574838</c:v>
                </c:pt>
                <c:pt idx="4">
                  <c:v>0.23204650590551185</c:v>
                </c:pt>
                <c:pt idx="5">
                  <c:v>0.26803617125984408</c:v>
                </c:pt>
                <c:pt idx="6">
                  <c:v>0.26993036417322835</c:v>
                </c:pt>
                <c:pt idx="7">
                  <c:v>0.25856520669291344</c:v>
                </c:pt>
                <c:pt idx="8">
                  <c:v>0.27466584645669279</c:v>
                </c:pt>
                <c:pt idx="9">
                  <c:v>0.28887229330708813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Sheet2!$I$45:$I$54</c:f>
              <c:numCache>
                <c:formatCode>General</c:formatCode>
                <c:ptCount val="10"/>
                <c:pt idx="0">
                  <c:v>0.20154527559055121</c:v>
                </c:pt>
                <c:pt idx="1">
                  <c:v>0.28610236220472518</c:v>
                </c:pt>
                <c:pt idx="2">
                  <c:v>0.27273622047244095</c:v>
                </c:pt>
                <c:pt idx="3">
                  <c:v>0.26509842519685112</c:v>
                </c:pt>
                <c:pt idx="4">
                  <c:v>0.19510974409448822</c:v>
                </c:pt>
                <c:pt idx="5">
                  <c:v>0.22920521653543358</c:v>
                </c:pt>
                <c:pt idx="6">
                  <c:v>0.23678198818897644</c:v>
                </c:pt>
                <c:pt idx="7">
                  <c:v>0.25382972440944962</c:v>
                </c:pt>
                <c:pt idx="8">
                  <c:v>0.26140649606299232</c:v>
                </c:pt>
                <c:pt idx="9">
                  <c:v>0.28129552165354327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204224"/>
        <c:axId val="49362048"/>
      </c:scatterChart>
      <c:valAx>
        <c:axId val="49204224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Water Content (Inches H</a:t>
                </a:r>
                <a:r>
                  <a:rPr lang="en-US" baseline="-25000" dirty="0"/>
                  <a:t>2</a:t>
                </a:r>
                <a:r>
                  <a:rPr lang="en-US" dirty="0"/>
                  <a:t>O/Inch  </a:t>
                </a:r>
                <a:r>
                  <a:rPr lang="en-US" dirty="0" smtClean="0"/>
                  <a:t>soil</a:t>
                </a:r>
                <a:r>
                  <a:rPr lang="en-US" dirty="0"/>
                  <a:t>)</a:t>
                </a:r>
              </a:p>
            </c:rich>
          </c:tx>
          <c:layout/>
        </c:title>
        <c:numFmt formatCode="General" sourceLinked="1"/>
        <c:tickLblPos val="nextTo"/>
        <c:crossAx val="49362048"/>
        <c:crosses val="autoZero"/>
        <c:crossBetween val="midCat"/>
      </c:valAx>
      <c:valAx>
        <c:axId val="4936204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204224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Sheet2!$AD$34:$AD$43</c:f>
              <c:numCache>
                <c:formatCode>General</c:formatCode>
                <c:ptCount val="10"/>
                <c:pt idx="0">
                  <c:v>0.35141978346456793</c:v>
                </c:pt>
                <c:pt idx="1">
                  <c:v>0.32476870078740278</c:v>
                </c:pt>
                <c:pt idx="2">
                  <c:v>0.30710629921259913</c:v>
                </c:pt>
                <c:pt idx="3">
                  <c:v>0.29517224409448872</c:v>
                </c:pt>
                <c:pt idx="4">
                  <c:v>0.27466584645669279</c:v>
                </c:pt>
                <c:pt idx="5">
                  <c:v>0.28887229330708791</c:v>
                </c:pt>
                <c:pt idx="6">
                  <c:v>0.28792519685039381</c:v>
                </c:pt>
                <c:pt idx="7">
                  <c:v>0.27150885826771681</c:v>
                </c:pt>
                <c:pt idx="8">
                  <c:v>0.27529724409448814</c:v>
                </c:pt>
                <c:pt idx="9">
                  <c:v>0.27656003937007934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Sheet2!$AD$45:$AD$54</c:f>
              <c:numCache>
                <c:formatCode>General</c:formatCode>
                <c:ptCount val="10"/>
                <c:pt idx="0">
                  <c:v>0.29766732283464648</c:v>
                </c:pt>
                <c:pt idx="1">
                  <c:v>0.23836614173228396</c:v>
                </c:pt>
                <c:pt idx="2">
                  <c:v>0.26127952755905531</c:v>
                </c:pt>
                <c:pt idx="3">
                  <c:v>0.28085137795275705</c:v>
                </c:pt>
                <c:pt idx="4">
                  <c:v>0.21499876968503967</c:v>
                </c:pt>
                <c:pt idx="5">
                  <c:v>0.23015231299212596</c:v>
                </c:pt>
                <c:pt idx="6">
                  <c:v>0.25667101377952761</c:v>
                </c:pt>
                <c:pt idx="7">
                  <c:v>0.26993036417322835</c:v>
                </c:pt>
                <c:pt idx="8">
                  <c:v>0.2794013287401575</c:v>
                </c:pt>
                <c:pt idx="9">
                  <c:v>0.2967331938976378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451008"/>
        <c:axId val="49452928"/>
      </c:scatterChart>
      <c:valAx>
        <c:axId val="49451008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452928"/>
        <c:crosses val="autoZero"/>
        <c:crossBetween val="midCat"/>
      </c:valAx>
      <c:valAx>
        <c:axId val="4945292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45100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Sheet2!$AH$34:$AH$43</c:f>
              <c:numCache>
                <c:formatCode>General</c:formatCode>
                <c:ptCount val="10"/>
                <c:pt idx="0">
                  <c:v>0.37165600393700887</c:v>
                </c:pt>
                <c:pt idx="1">
                  <c:v>0.32333661417322895</c:v>
                </c:pt>
                <c:pt idx="2">
                  <c:v>0.31474409448818874</c:v>
                </c:pt>
                <c:pt idx="3">
                  <c:v>0.30519685039370081</c:v>
                </c:pt>
                <c:pt idx="4">
                  <c:v>0.30307874015748137</c:v>
                </c:pt>
                <c:pt idx="5">
                  <c:v>0.29834325787401639</c:v>
                </c:pt>
                <c:pt idx="6">
                  <c:v>0.28603100393700792</c:v>
                </c:pt>
                <c:pt idx="7">
                  <c:v>0.28224261811023621</c:v>
                </c:pt>
                <c:pt idx="8">
                  <c:v>0.28697810039370153</c:v>
                </c:pt>
                <c:pt idx="9">
                  <c:v>0.31065551181102358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Sheet2!$AH$45:$AH$54</c:f>
              <c:numCache>
                <c:formatCode>General</c:formatCode>
                <c:ptCount val="10"/>
                <c:pt idx="0">
                  <c:v>0.36280265748031498</c:v>
                </c:pt>
                <c:pt idx="1">
                  <c:v>0.29517224409448872</c:v>
                </c:pt>
                <c:pt idx="2">
                  <c:v>0.28848917322834755</c:v>
                </c:pt>
                <c:pt idx="3">
                  <c:v>0.27750984251968502</c:v>
                </c:pt>
                <c:pt idx="4">
                  <c:v>0.22825812007874016</c:v>
                </c:pt>
                <c:pt idx="5">
                  <c:v>0.25382972440944951</c:v>
                </c:pt>
                <c:pt idx="6">
                  <c:v>0.25951230314960738</c:v>
                </c:pt>
                <c:pt idx="7">
                  <c:v>0.28508390748031492</c:v>
                </c:pt>
                <c:pt idx="8">
                  <c:v>0.2917135826771653</c:v>
                </c:pt>
                <c:pt idx="9">
                  <c:v>0.30402583661417332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552384"/>
        <c:axId val="49587328"/>
      </c:scatterChart>
      <c:valAx>
        <c:axId val="49552384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587328"/>
        <c:crosses val="autoZero"/>
        <c:crossBetween val="midCat"/>
      </c:valAx>
      <c:valAx>
        <c:axId val="4958732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552384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Sheet2!$AM$34:$AM$43</c:f>
              <c:numCache>
                <c:formatCode>General</c:formatCode>
                <c:ptCount val="10"/>
                <c:pt idx="0">
                  <c:v>0.17814714566929177</c:v>
                </c:pt>
                <c:pt idx="1">
                  <c:v>0.25793799212598428</c:v>
                </c:pt>
                <c:pt idx="2">
                  <c:v>0.3152214566929134</c:v>
                </c:pt>
                <c:pt idx="3">
                  <c:v>0.32190452755905641</c:v>
                </c:pt>
                <c:pt idx="4">
                  <c:v>0.31917937992126094</c:v>
                </c:pt>
                <c:pt idx="5">
                  <c:v>0.30781422244094575</c:v>
                </c:pt>
                <c:pt idx="6">
                  <c:v>0.28887229330708786</c:v>
                </c:pt>
                <c:pt idx="7">
                  <c:v>0.28224261811023621</c:v>
                </c:pt>
                <c:pt idx="8">
                  <c:v>0.28887229330708791</c:v>
                </c:pt>
                <c:pt idx="9">
                  <c:v>0.30592002952755998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Sheet2!$AM$45:$AM$54</c:f>
              <c:numCache>
                <c:formatCode>General</c:formatCode>
                <c:ptCount val="10"/>
                <c:pt idx="0">
                  <c:v>0.29513779527559081</c:v>
                </c:pt>
                <c:pt idx="1">
                  <c:v>0.30185531496063051</c:v>
                </c:pt>
                <c:pt idx="2">
                  <c:v>0.32429133858267717</c:v>
                </c:pt>
                <c:pt idx="3">
                  <c:v>0.2999458661417323</c:v>
                </c:pt>
                <c:pt idx="4">
                  <c:v>0.27845423228346511</c:v>
                </c:pt>
                <c:pt idx="5">
                  <c:v>0.26045939960629921</c:v>
                </c:pt>
                <c:pt idx="6">
                  <c:v>0.26330068897637798</c:v>
                </c:pt>
                <c:pt idx="7">
                  <c:v>0.27277165354330679</c:v>
                </c:pt>
                <c:pt idx="8">
                  <c:v>0.28508390748031492</c:v>
                </c:pt>
                <c:pt idx="9">
                  <c:v>0.30023745078740155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498368"/>
        <c:axId val="49508736"/>
      </c:scatterChart>
      <c:valAx>
        <c:axId val="49498368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508736"/>
        <c:crosses val="autoZero"/>
        <c:crossBetween val="midCat"/>
      </c:valAx>
      <c:valAx>
        <c:axId val="49508736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49836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Sheet2!$AP$34:$AP$43</c:f>
              <c:numCache>
                <c:formatCode>General</c:formatCode>
                <c:ptCount val="10"/>
                <c:pt idx="0">
                  <c:v>0.28122539370078742</c:v>
                </c:pt>
                <c:pt idx="1">
                  <c:v>0.29230807086614241</c:v>
                </c:pt>
                <c:pt idx="2">
                  <c:v>0.3152214566929134</c:v>
                </c:pt>
                <c:pt idx="3">
                  <c:v>0.32763287401574887</c:v>
                </c:pt>
                <c:pt idx="4">
                  <c:v>0.32580905511811031</c:v>
                </c:pt>
                <c:pt idx="5">
                  <c:v>0.3087613188976378</c:v>
                </c:pt>
                <c:pt idx="6">
                  <c:v>0.28887229330708791</c:v>
                </c:pt>
                <c:pt idx="7">
                  <c:v>0.27750713582677167</c:v>
                </c:pt>
                <c:pt idx="8">
                  <c:v>0.28318971456692915</c:v>
                </c:pt>
                <c:pt idx="9">
                  <c:v>0.30307874015748126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Sheet2!$AP$45:$AP$54</c:f>
              <c:numCache>
                <c:formatCode>General</c:formatCode>
                <c:ptCount val="10"/>
                <c:pt idx="0">
                  <c:v>0.36786171259842532</c:v>
                </c:pt>
                <c:pt idx="1">
                  <c:v>0.31999507874015781</c:v>
                </c:pt>
                <c:pt idx="2">
                  <c:v>0.33431594488189076</c:v>
                </c:pt>
                <c:pt idx="3">
                  <c:v>0.31760826771653605</c:v>
                </c:pt>
                <c:pt idx="4">
                  <c:v>0.30686712598425342</c:v>
                </c:pt>
                <c:pt idx="5">
                  <c:v>0.28413681102362232</c:v>
                </c:pt>
                <c:pt idx="6">
                  <c:v>0.27087746062992196</c:v>
                </c:pt>
                <c:pt idx="7">
                  <c:v>0.27656003937007934</c:v>
                </c:pt>
                <c:pt idx="8">
                  <c:v>0.28318971456692915</c:v>
                </c:pt>
                <c:pt idx="9">
                  <c:v>0.29834325787401628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563136"/>
        <c:axId val="49565056"/>
      </c:scatterChart>
      <c:valAx>
        <c:axId val="49563136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565056"/>
        <c:crosses val="autoZero"/>
        <c:crossBetween val="midCat"/>
      </c:valAx>
      <c:valAx>
        <c:axId val="49565056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563136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Sheet2!$AQ$34:$AQ$43</c:f>
              <c:numCache>
                <c:formatCode>General</c:formatCode>
                <c:ptCount val="10"/>
                <c:pt idx="0">
                  <c:v>0.27490157480314981</c:v>
                </c:pt>
                <c:pt idx="1">
                  <c:v>0.28801181102362228</c:v>
                </c:pt>
                <c:pt idx="2">
                  <c:v>0.31347112860892384</c:v>
                </c:pt>
                <c:pt idx="3">
                  <c:v>0.32174540682414698</c:v>
                </c:pt>
                <c:pt idx="4">
                  <c:v>0.32075787401574835</c:v>
                </c:pt>
                <c:pt idx="5">
                  <c:v>0.30181594488189012</c:v>
                </c:pt>
                <c:pt idx="6">
                  <c:v>0.27908562992126013</c:v>
                </c:pt>
                <c:pt idx="7">
                  <c:v>0.27024606299212595</c:v>
                </c:pt>
                <c:pt idx="8">
                  <c:v>0.27908562992126013</c:v>
                </c:pt>
                <c:pt idx="9">
                  <c:v>0.29045078740157482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Sheet2!$AQ$45:$AQ$54</c:f>
              <c:numCache>
                <c:formatCode>General</c:formatCode>
                <c:ptCount val="10"/>
                <c:pt idx="0">
                  <c:v>0.35711122047244098</c:v>
                </c:pt>
                <c:pt idx="1">
                  <c:v>0.31283464566929176</c:v>
                </c:pt>
                <c:pt idx="2">
                  <c:v>0.32858759842519691</c:v>
                </c:pt>
                <c:pt idx="3">
                  <c:v>0.31474409448818874</c:v>
                </c:pt>
                <c:pt idx="4">
                  <c:v>0.2917135826771653</c:v>
                </c:pt>
                <c:pt idx="5">
                  <c:v>0.26993036417322835</c:v>
                </c:pt>
                <c:pt idx="6">
                  <c:v>0.26330068897637798</c:v>
                </c:pt>
                <c:pt idx="7">
                  <c:v>0.26993036417322835</c:v>
                </c:pt>
                <c:pt idx="8">
                  <c:v>0.28034842519685088</c:v>
                </c:pt>
                <c:pt idx="9">
                  <c:v>0.29455487204724468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648384"/>
        <c:axId val="49650304"/>
      </c:scatterChart>
      <c:valAx>
        <c:axId val="49648384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650304"/>
        <c:crosses val="autoZero"/>
        <c:crossBetween val="midCat"/>
      </c:valAx>
      <c:valAx>
        <c:axId val="49650304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49648384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Sheet2!$AR$34:$AR$43</c:f>
              <c:numCache>
                <c:formatCode>General</c:formatCode>
                <c:ptCount val="10"/>
                <c:pt idx="0">
                  <c:v>0.28670603674540684</c:v>
                </c:pt>
                <c:pt idx="1">
                  <c:v>0.28864829396325492</c:v>
                </c:pt>
                <c:pt idx="2">
                  <c:v>0.31219816272965928</c:v>
                </c:pt>
                <c:pt idx="3">
                  <c:v>0.31219816272965922</c:v>
                </c:pt>
                <c:pt idx="4">
                  <c:v>0.30181594488189006</c:v>
                </c:pt>
                <c:pt idx="5">
                  <c:v>0.29550196850393701</c:v>
                </c:pt>
                <c:pt idx="6">
                  <c:v>0.27845423228346478</c:v>
                </c:pt>
                <c:pt idx="7">
                  <c:v>0.27087746062992152</c:v>
                </c:pt>
                <c:pt idx="8">
                  <c:v>0.26708907480314981</c:v>
                </c:pt>
                <c:pt idx="9">
                  <c:v>0.28792519685039381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Sheet2!$AR$45:$AR$54</c:f>
              <c:numCache>
                <c:formatCode>General</c:formatCode>
                <c:ptCount val="10"/>
                <c:pt idx="0">
                  <c:v>0.35268454724409493</c:v>
                </c:pt>
                <c:pt idx="1">
                  <c:v>0.30567421259842531</c:v>
                </c:pt>
                <c:pt idx="2">
                  <c:v>0.3214271653543313</c:v>
                </c:pt>
                <c:pt idx="3">
                  <c:v>0.30758366141732307</c:v>
                </c:pt>
                <c:pt idx="4">
                  <c:v>0.27466584645669279</c:v>
                </c:pt>
                <c:pt idx="5">
                  <c:v>0.26614197834645681</c:v>
                </c:pt>
                <c:pt idx="6">
                  <c:v>0.26045939960629921</c:v>
                </c:pt>
                <c:pt idx="7">
                  <c:v>0.27182455708661446</c:v>
                </c:pt>
                <c:pt idx="8">
                  <c:v>0.2794013287401575</c:v>
                </c:pt>
                <c:pt idx="9">
                  <c:v>0.29266067913385879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745920"/>
        <c:axId val="49747840"/>
      </c:scatterChart>
      <c:valAx>
        <c:axId val="49745920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747840"/>
        <c:crosses val="autoZero"/>
        <c:crossBetween val="midCat"/>
      </c:valAx>
      <c:valAx>
        <c:axId val="49747840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49745920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Sheet2!$AS$34:$AS$43</c:f>
              <c:numCache>
                <c:formatCode>General</c:formatCode>
                <c:ptCount val="10"/>
                <c:pt idx="0">
                  <c:v>0.23695866141732297</c:v>
                </c:pt>
                <c:pt idx="1">
                  <c:v>0.26828083989501339</c:v>
                </c:pt>
                <c:pt idx="2">
                  <c:v>0.30456036745406873</c:v>
                </c:pt>
                <c:pt idx="3">
                  <c:v>0.31601706036745458</c:v>
                </c:pt>
                <c:pt idx="4">
                  <c:v>0.31570669291338588</c:v>
                </c:pt>
                <c:pt idx="5">
                  <c:v>0.31065551181102358</c:v>
                </c:pt>
                <c:pt idx="6">
                  <c:v>0.28413681102362226</c:v>
                </c:pt>
                <c:pt idx="7">
                  <c:v>0.27466584645669279</c:v>
                </c:pt>
                <c:pt idx="8">
                  <c:v>0.27466584645669279</c:v>
                </c:pt>
                <c:pt idx="9">
                  <c:v>0.2917135826771653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Sheet2!$AS$45:$AS$54</c:f>
              <c:numCache>
                <c:formatCode>General</c:formatCode>
                <c:ptCount val="10"/>
                <c:pt idx="0">
                  <c:v>0.31537401574803192</c:v>
                </c:pt>
                <c:pt idx="1">
                  <c:v>0.30010498687664089</c:v>
                </c:pt>
                <c:pt idx="2">
                  <c:v>0.32047244094488248</c:v>
                </c:pt>
                <c:pt idx="3">
                  <c:v>0.30328740157480366</c:v>
                </c:pt>
                <c:pt idx="4">
                  <c:v>0.26898326771653547</c:v>
                </c:pt>
                <c:pt idx="5">
                  <c:v>0.26393208661417322</c:v>
                </c:pt>
                <c:pt idx="6">
                  <c:v>0.25509251968503927</c:v>
                </c:pt>
                <c:pt idx="7">
                  <c:v>0.26645767716535457</c:v>
                </c:pt>
                <c:pt idx="8">
                  <c:v>0.2727716535433069</c:v>
                </c:pt>
                <c:pt idx="9">
                  <c:v>0.28792519685039381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769472"/>
        <c:axId val="49796224"/>
      </c:scatterChart>
      <c:valAx>
        <c:axId val="49769472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796224"/>
        <c:crosses val="autoZero"/>
        <c:crossBetween val="midCat"/>
      </c:valAx>
      <c:valAx>
        <c:axId val="49796224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49769472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Sheet2!$AT$34:$AT$43</c:f>
              <c:numCache>
                <c:formatCode>General</c:formatCode>
                <c:ptCount val="10"/>
                <c:pt idx="0">
                  <c:v>0.22684055118110241</c:v>
                </c:pt>
                <c:pt idx="1">
                  <c:v>0.2631889763779533</c:v>
                </c:pt>
                <c:pt idx="2">
                  <c:v>0.28801181102362228</c:v>
                </c:pt>
                <c:pt idx="3">
                  <c:v>0.30901574803149606</c:v>
                </c:pt>
                <c:pt idx="4">
                  <c:v>0.30686712598425253</c:v>
                </c:pt>
                <c:pt idx="5">
                  <c:v>0.29360777559055146</c:v>
                </c:pt>
                <c:pt idx="6">
                  <c:v>0.276560039370079</c:v>
                </c:pt>
                <c:pt idx="7">
                  <c:v>0.26330068897637798</c:v>
                </c:pt>
                <c:pt idx="8">
                  <c:v>0.27466584645669279</c:v>
                </c:pt>
                <c:pt idx="9">
                  <c:v>0.28034842519685077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Sheet2!$AT$45:$AT$54</c:f>
              <c:numCache>
                <c:formatCode>General</c:formatCode>
                <c:ptCount val="10"/>
                <c:pt idx="0">
                  <c:v>0.26731299212598453</c:v>
                </c:pt>
                <c:pt idx="1">
                  <c:v>0.27655511811023625</c:v>
                </c:pt>
                <c:pt idx="2">
                  <c:v>0.30519685039370081</c:v>
                </c:pt>
                <c:pt idx="3">
                  <c:v>0.29278543307086646</c:v>
                </c:pt>
                <c:pt idx="4">
                  <c:v>0.25572391732283495</c:v>
                </c:pt>
                <c:pt idx="5">
                  <c:v>0.25004133858267719</c:v>
                </c:pt>
                <c:pt idx="6">
                  <c:v>0.25193553149606285</c:v>
                </c:pt>
                <c:pt idx="7">
                  <c:v>0.25951230314960677</c:v>
                </c:pt>
                <c:pt idx="8">
                  <c:v>0.26898326771653547</c:v>
                </c:pt>
                <c:pt idx="9">
                  <c:v>0.27845423228346478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846528"/>
        <c:axId val="49852800"/>
      </c:scatterChart>
      <c:valAx>
        <c:axId val="49846528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852800"/>
        <c:crosses val="autoZero"/>
        <c:crossBetween val="midCat"/>
      </c:valAx>
      <c:valAx>
        <c:axId val="49852800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4984652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953510498687694"/>
          <c:y val="3.3265580174571201E-2"/>
          <c:w val="0.79356458283623088"/>
          <c:h val="0.79822506561679785"/>
        </c:manualLayout>
      </c:layout>
      <c:scatterChart>
        <c:scatterStyle val="lineMarker"/>
        <c:ser>
          <c:idx val="0"/>
          <c:order val="0"/>
          <c:tx>
            <c:v>Conv. Wheat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Sheet1!$D$2:$BE$2</c:f>
              <c:numCache>
                <c:formatCode>m/d/yyyy</c:formatCode>
                <c:ptCount val="54"/>
                <c:pt idx="0">
                  <c:v>39996</c:v>
                </c:pt>
                <c:pt idx="1">
                  <c:v>40004</c:v>
                </c:pt>
                <c:pt idx="2">
                  <c:v>40010</c:v>
                </c:pt>
                <c:pt idx="3">
                  <c:v>40018</c:v>
                </c:pt>
                <c:pt idx="4">
                  <c:v>40024</c:v>
                </c:pt>
                <c:pt idx="5">
                  <c:v>40032</c:v>
                </c:pt>
                <c:pt idx="6">
                  <c:v>40037</c:v>
                </c:pt>
                <c:pt idx="7">
                  <c:v>40046</c:v>
                </c:pt>
                <c:pt idx="8">
                  <c:v>40053</c:v>
                </c:pt>
                <c:pt idx="9">
                  <c:v>40060</c:v>
                </c:pt>
                <c:pt idx="10">
                  <c:v>40075</c:v>
                </c:pt>
                <c:pt idx="11">
                  <c:v>40082</c:v>
                </c:pt>
                <c:pt idx="12">
                  <c:v>40089</c:v>
                </c:pt>
                <c:pt idx="13">
                  <c:v>40096</c:v>
                </c:pt>
                <c:pt idx="14">
                  <c:v>40103</c:v>
                </c:pt>
                <c:pt idx="15">
                  <c:v>40110</c:v>
                </c:pt>
                <c:pt idx="16">
                  <c:v>40121</c:v>
                </c:pt>
                <c:pt idx="17">
                  <c:v>40128</c:v>
                </c:pt>
                <c:pt idx="18">
                  <c:v>40138</c:v>
                </c:pt>
                <c:pt idx="19">
                  <c:v>40151</c:v>
                </c:pt>
                <c:pt idx="20">
                  <c:v>40211</c:v>
                </c:pt>
                <c:pt idx="21">
                  <c:v>40254</c:v>
                </c:pt>
                <c:pt idx="22">
                  <c:v>40276</c:v>
                </c:pt>
                <c:pt idx="23">
                  <c:v>40288</c:v>
                </c:pt>
                <c:pt idx="24">
                  <c:v>40301</c:v>
                </c:pt>
                <c:pt idx="25">
                  <c:v>40309</c:v>
                </c:pt>
                <c:pt idx="26">
                  <c:v>40318</c:v>
                </c:pt>
                <c:pt idx="27">
                  <c:v>40325</c:v>
                </c:pt>
                <c:pt idx="28">
                  <c:v>40332</c:v>
                </c:pt>
                <c:pt idx="29">
                  <c:v>40337</c:v>
                </c:pt>
                <c:pt idx="30">
                  <c:v>40346</c:v>
                </c:pt>
                <c:pt idx="31">
                  <c:v>40350</c:v>
                </c:pt>
                <c:pt idx="32">
                  <c:v>40360</c:v>
                </c:pt>
                <c:pt idx="33">
                  <c:v>40368</c:v>
                </c:pt>
                <c:pt idx="34">
                  <c:v>40372</c:v>
                </c:pt>
                <c:pt idx="35">
                  <c:v>40382</c:v>
                </c:pt>
                <c:pt idx="36">
                  <c:v>40392</c:v>
                </c:pt>
                <c:pt idx="37">
                  <c:v>40402</c:v>
                </c:pt>
                <c:pt idx="38">
                  <c:v>40415</c:v>
                </c:pt>
                <c:pt idx="39">
                  <c:v>40448</c:v>
                </c:pt>
                <c:pt idx="40">
                  <c:v>40476</c:v>
                </c:pt>
                <c:pt idx="41">
                  <c:v>40493</c:v>
                </c:pt>
                <c:pt idx="42">
                  <c:v>40566</c:v>
                </c:pt>
                <c:pt idx="43">
                  <c:v>40589</c:v>
                </c:pt>
                <c:pt idx="44">
                  <c:v>40592</c:v>
                </c:pt>
                <c:pt idx="45">
                  <c:v>40611</c:v>
                </c:pt>
                <c:pt idx="46">
                  <c:v>40619</c:v>
                </c:pt>
                <c:pt idx="47">
                  <c:v>40626</c:v>
                </c:pt>
                <c:pt idx="48">
                  <c:v>40640</c:v>
                </c:pt>
                <c:pt idx="49">
                  <c:v>40652</c:v>
                </c:pt>
                <c:pt idx="50">
                  <c:v>40654</c:v>
                </c:pt>
                <c:pt idx="51">
                  <c:v>40668</c:v>
                </c:pt>
                <c:pt idx="52">
                  <c:v>40684</c:v>
                </c:pt>
                <c:pt idx="53">
                  <c:v>40691</c:v>
                </c:pt>
              </c:numCache>
            </c:numRef>
          </c:xVal>
          <c:yVal>
            <c:numRef>
              <c:f>Sheet1!$D$14:$BE$14</c:f>
              <c:numCache>
                <c:formatCode>0.00</c:formatCode>
                <c:ptCount val="54"/>
                <c:pt idx="0">
                  <c:v>9.600226377952751</c:v>
                </c:pt>
                <c:pt idx="1">
                  <c:v>10.194143700787398</c:v>
                </c:pt>
                <c:pt idx="2">
                  <c:v>10.019476377952756</c:v>
                </c:pt>
                <c:pt idx="3">
                  <c:v>10.637950787401532</c:v>
                </c:pt>
                <c:pt idx="4">
                  <c:v>9.2952440944882273</c:v>
                </c:pt>
                <c:pt idx="5">
                  <c:v>9.3740078740157546</c:v>
                </c:pt>
                <c:pt idx="6">
                  <c:v>12</c:v>
                </c:pt>
                <c:pt idx="7">
                  <c:v>15.470750000000002</c:v>
                </c:pt>
                <c:pt idx="8">
                  <c:v>13.33842913385827</c:v>
                </c:pt>
                <c:pt idx="9">
                  <c:v>13.024271653543298</c:v>
                </c:pt>
                <c:pt idx="10">
                  <c:v>13.008992125984253</c:v>
                </c:pt>
                <c:pt idx="11">
                  <c:v>12.732263779527548</c:v>
                </c:pt>
                <c:pt idx="12">
                  <c:v>12.59551968503937</c:v>
                </c:pt>
                <c:pt idx="13">
                  <c:v>13</c:v>
                </c:pt>
                <c:pt idx="14">
                  <c:v>14.891935039370082</c:v>
                </c:pt>
                <c:pt idx="15">
                  <c:v>15.088311023622015</c:v>
                </c:pt>
                <c:pt idx="16">
                  <c:v>14</c:v>
                </c:pt>
                <c:pt idx="17">
                  <c:v>13.168834645669326</c:v>
                </c:pt>
                <c:pt idx="18">
                  <c:v>13.105305118110239</c:v>
                </c:pt>
                <c:pt idx="19">
                  <c:v>12.865933070866184</c:v>
                </c:pt>
                <c:pt idx="20">
                  <c:v>13.143612204724414</c:v>
                </c:pt>
                <c:pt idx="21">
                  <c:v>14.073822834645707</c:v>
                </c:pt>
                <c:pt idx="22">
                  <c:v>12.185923228346459</c:v>
                </c:pt>
                <c:pt idx="23">
                  <c:v>12.446316929133848</c:v>
                </c:pt>
                <c:pt idx="24">
                  <c:v>12.366881889763814</c:v>
                </c:pt>
                <c:pt idx="25">
                  <c:v>10.560529527559074</c:v>
                </c:pt>
                <c:pt idx="26">
                  <c:v>14.736041338582679</c:v>
                </c:pt>
                <c:pt idx="27">
                  <c:v>15.017889763779518</c:v>
                </c:pt>
                <c:pt idx="28">
                  <c:v>13.409799212598472</c:v>
                </c:pt>
                <c:pt idx="29">
                  <c:v>13.45574606299216</c:v>
                </c:pt>
                <c:pt idx="30">
                  <c:v>15.330844488188976</c:v>
                </c:pt>
                <c:pt idx="31">
                  <c:v>14.94073622047245</c:v>
                </c:pt>
                <c:pt idx="32">
                  <c:v>14.037559055118114</c:v>
                </c:pt>
                <c:pt idx="33">
                  <c:v>15.859656167979052</c:v>
                </c:pt>
                <c:pt idx="34">
                  <c:v>14.061309711286089</c:v>
                </c:pt>
                <c:pt idx="35">
                  <c:v>13.60163779527559</c:v>
                </c:pt>
                <c:pt idx="36">
                  <c:v>13.999431102362237</c:v>
                </c:pt>
                <c:pt idx="37">
                  <c:v>13.440909448818898</c:v>
                </c:pt>
                <c:pt idx="38">
                  <c:v>14.807665354330707</c:v>
                </c:pt>
                <c:pt idx="39">
                  <c:v>14.56562992125985</c:v>
                </c:pt>
                <c:pt idx="40">
                  <c:v>14.376548556430476</c:v>
                </c:pt>
                <c:pt idx="41">
                  <c:v>14.017433070866154</c:v>
                </c:pt>
                <c:pt idx="42">
                  <c:v>13.500255905511811</c:v>
                </c:pt>
                <c:pt idx="43">
                  <c:v>14.1255472440945</c:v>
                </c:pt>
                <c:pt idx="44">
                  <c:v>13.460344488188976</c:v>
                </c:pt>
                <c:pt idx="45">
                  <c:v>13.23310039370079</c:v>
                </c:pt>
                <c:pt idx="46">
                  <c:v>12.593472440944883</c:v>
                </c:pt>
                <c:pt idx="47">
                  <c:v>12.037618110236219</c:v>
                </c:pt>
                <c:pt idx="48">
                  <c:v>10.697619422572142</c:v>
                </c:pt>
                <c:pt idx="49">
                  <c:v>9.1381811023621591</c:v>
                </c:pt>
                <c:pt idx="50">
                  <c:v>9.0519055118110252</c:v>
                </c:pt>
                <c:pt idx="51">
                  <c:v>9.074852362204723</c:v>
                </c:pt>
                <c:pt idx="52">
                  <c:v>10.933570866141732</c:v>
                </c:pt>
                <c:pt idx="53">
                  <c:v>12.735370078740148</c:v>
                </c:pt>
              </c:numCache>
            </c:numRef>
          </c:yVal>
        </c:ser>
        <c:ser>
          <c:idx val="1"/>
          <c:order val="1"/>
          <c:tx>
            <c:v>NT Wheat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Sheet1!$D$2:$BE$2</c:f>
              <c:numCache>
                <c:formatCode>m/d/yyyy</c:formatCode>
                <c:ptCount val="54"/>
                <c:pt idx="0">
                  <c:v>39996</c:v>
                </c:pt>
                <c:pt idx="1">
                  <c:v>40004</c:v>
                </c:pt>
                <c:pt idx="2">
                  <c:v>40010</c:v>
                </c:pt>
                <c:pt idx="3">
                  <c:v>40018</c:v>
                </c:pt>
                <c:pt idx="4">
                  <c:v>40024</c:v>
                </c:pt>
                <c:pt idx="5">
                  <c:v>40032</c:v>
                </c:pt>
                <c:pt idx="6">
                  <c:v>40037</c:v>
                </c:pt>
                <c:pt idx="7">
                  <c:v>40046</c:v>
                </c:pt>
                <c:pt idx="8">
                  <c:v>40053</c:v>
                </c:pt>
                <c:pt idx="9">
                  <c:v>40060</c:v>
                </c:pt>
                <c:pt idx="10">
                  <c:v>40075</c:v>
                </c:pt>
                <c:pt idx="11">
                  <c:v>40082</c:v>
                </c:pt>
                <c:pt idx="12">
                  <c:v>40089</c:v>
                </c:pt>
                <c:pt idx="13">
                  <c:v>40096</c:v>
                </c:pt>
                <c:pt idx="14">
                  <c:v>40103</c:v>
                </c:pt>
                <c:pt idx="15">
                  <c:v>40110</c:v>
                </c:pt>
                <c:pt idx="16">
                  <c:v>40121</c:v>
                </c:pt>
                <c:pt idx="17">
                  <c:v>40128</c:v>
                </c:pt>
                <c:pt idx="18">
                  <c:v>40138</c:v>
                </c:pt>
                <c:pt idx="19">
                  <c:v>40151</c:v>
                </c:pt>
                <c:pt idx="20">
                  <c:v>40211</c:v>
                </c:pt>
                <c:pt idx="21">
                  <c:v>40254</c:v>
                </c:pt>
                <c:pt idx="22">
                  <c:v>40276</c:v>
                </c:pt>
                <c:pt idx="23">
                  <c:v>40288</c:v>
                </c:pt>
                <c:pt idx="24">
                  <c:v>40301</c:v>
                </c:pt>
                <c:pt idx="25">
                  <c:v>40309</c:v>
                </c:pt>
                <c:pt idx="26">
                  <c:v>40318</c:v>
                </c:pt>
                <c:pt idx="27">
                  <c:v>40325</c:v>
                </c:pt>
                <c:pt idx="28">
                  <c:v>40332</c:v>
                </c:pt>
                <c:pt idx="29">
                  <c:v>40337</c:v>
                </c:pt>
                <c:pt idx="30">
                  <c:v>40346</c:v>
                </c:pt>
                <c:pt idx="31">
                  <c:v>40350</c:v>
                </c:pt>
                <c:pt idx="32">
                  <c:v>40360</c:v>
                </c:pt>
                <c:pt idx="33">
                  <c:v>40368</c:v>
                </c:pt>
                <c:pt idx="34">
                  <c:v>40372</c:v>
                </c:pt>
                <c:pt idx="35">
                  <c:v>40382</c:v>
                </c:pt>
                <c:pt idx="36">
                  <c:v>40392</c:v>
                </c:pt>
                <c:pt idx="37">
                  <c:v>40402</c:v>
                </c:pt>
                <c:pt idx="38">
                  <c:v>40415</c:v>
                </c:pt>
                <c:pt idx="39">
                  <c:v>40448</c:v>
                </c:pt>
                <c:pt idx="40">
                  <c:v>40476</c:v>
                </c:pt>
                <c:pt idx="41">
                  <c:v>40493</c:v>
                </c:pt>
                <c:pt idx="42">
                  <c:v>40566</c:v>
                </c:pt>
                <c:pt idx="43">
                  <c:v>40589</c:v>
                </c:pt>
                <c:pt idx="44">
                  <c:v>40592</c:v>
                </c:pt>
                <c:pt idx="45">
                  <c:v>40611</c:v>
                </c:pt>
                <c:pt idx="46">
                  <c:v>40619</c:v>
                </c:pt>
                <c:pt idx="47">
                  <c:v>40626</c:v>
                </c:pt>
                <c:pt idx="48">
                  <c:v>40640</c:v>
                </c:pt>
                <c:pt idx="49">
                  <c:v>40652</c:v>
                </c:pt>
                <c:pt idx="50">
                  <c:v>40654</c:v>
                </c:pt>
                <c:pt idx="51">
                  <c:v>40668</c:v>
                </c:pt>
                <c:pt idx="52">
                  <c:v>40684</c:v>
                </c:pt>
                <c:pt idx="53">
                  <c:v>40691</c:v>
                </c:pt>
              </c:numCache>
            </c:numRef>
          </c:xVal>
          <c:yVal>
            <c:numRef>
              <c:f>Sheet1!$D$30:$BE$30</c:f>
              <c:numCache>
                <c:formatCode>0.00</c:formatCode>
                <c:ptCount val="54"/>
                <c:pt idx="0">
                  <c:v>9.029169291338583</c:v>
                </c:pt>
                <c:pt idx="1">
                  <c:v>10.492210629921274</c:v>
                </c:pt>
                <c:pt idx="2">
                  <c:v>10.193519685039371</c:v>
                </c:pt>
                <c:pt idx="3">
                  <c:v>11.288037401574798</c:v>
                </c:pt>
                <c:pt idx="4">
                  <c:v>11.50430905511811</c:v>
                </c:pt>
                <c:pt idx="5">
                  <c:v>11.598377952755863</c:v>
                </c:pt>
                <c:pt idx="6">
                  <c:v>12.924198818897652</c:v>
                </c:pt>
                <c:pt idx="7">
                  <c:v>14.648187007874018</c:v>
                </c:pt>
                <c:pt idx="8">
                  <c:v>13.949299212598426</c:v>
                </c:pt>
                <c:pt idx="9">
                  <c:v>13.692411417322834</c:v>
                </c:pt>
                <c:pt idx="10">
                  <c:v>13.55002755905512</c:v>
                </c:pt>
                <c:pt idx="11">
                  <c:v>13.260094488189004</c:v>
                </c:pt>
                <c:pt idx="12">
                  <c:v>13.213289370078742</c:v>
                </c:pt>
                <c:pt idx="13">
                  <c:v>14.574549212598466</c:v>
                </c:pt>
                <c:pt idx="14">
                  <c:v>14.556732283464576</c:v>
                </c:pt>
                <c:pt idx="15">
                  <c:v>14.703279527559053</c:v>
                </c:pt>
                <c:pt idx="16">
                  <c:v>14.41991732283465</c:v>
                </c:pt>
                <c:pt idx="17">
                  <c:v>14.253025590551168</c:v>
                </c:pt>
                <c:pt idx="18">
                  <c:v>13.873746062992129</c:v>
                </c:pt>
                <c:pt idx="19">
                  <c:v>13.439500000000002</c:v>
                </c:pt>
                <c:pt idx="20">
                  <c:v>13.90673818897638</c:v>
                </c:pt>
                <c:pt idx="21">
                  <c:v>14.40075</c:v>
                </c:pt>
                <c:pt idx="22">
                  <c:v>12.450761811023659</c:v>
                </c:pt>
                <c:pt idx="23">
                  <c:v>12.704381889763781</c:v>
                </c:pt>
                <c:pt idx="24">
                  <c:v>11.348474409448819</c:v>
                </c:pt>
                <c:pt idx="25">
                  <c:v>9.8239370078740205</c:v>
                </c:pt>
                <c:pt idx="26">
                  <c:v>12.18652362204725</c:v>
                </c:pt>
                <c:pt idx="27">
                  <c:v>12.280688976377954</c:v>
                </c:pt>
                <c:pt idx="28">
                  <c:v>10.925314960629922</c:v>
                </c:pt>
                <c:pt idx="29">
                  <c:v>11.20218307086615</c:v>
                </c:pt>
                <c:pt idx="30">
                  <c:v>13.648494094488189</c:v>
                </c:pt>
                <c:pt idx="31">
                  <c:v>13.673555118110254</c:v>
                </c:pt>
                <c:pt idx="32">
                  <c:v>13.047204724409449</c:v>
                </c:pt>
                <c:pt idx="33">
                  <c:v>14.721690944881868</c:v>
                </c:pt>
                <c:pt idx="34">
                  <c:v>14.185713910761153</c:v>
                </c:pt>
                <c:pt idx="35">
                  <c:v>14.081151574803147</c:v>
                </c:pt>
                <c:pt idx="36">
                  <c:v>14.358576771653544</c:v>
                </c:pt>
                <c:pt idx="37">
                  <c:v>14.066177165354331</c:v>
                </c:pt>
                <c:pt idx="38">
                  <c:v>15.446279527559055</c:v>
                </c:pt>
                <c:pt idx="39">
                  <c:v>14.999372047244094</c:v>
                </c:pt>
                <c:pt idx="40">
                  <c:v>14.625419291338584</c:v>
                </c:pt>
                <c:pt idx="41">
                  <c:v>14.177233595800525</c:v>
                </c:pt>
                <c:pt idx="42">
                  <c:v>13.180925196850362</c:v>
                </c:pt>
                <c:pt idx="43">
                  <c:v>13.639314960629925</c:v>
                </c:pt>
                <c:pt idx="44">
                  <c:v>13.131553149606299</c:v>
                </c:pt>
                <c:pt idx="45">
                  <c:v>13.556025590551183</c:v>
                </c:pt>
                <c:pt idx="46">
                  <c:v>13.197683070866146</c:v>
                </c:pt>
                <c:pt idx="47">
                  <c:v>12.661870078740158</c:v>
                </c:pt>
                <c:pt idx="48">
                  <c:v>10.755635170603714</c:v>
                </c:pt>
                <c:pt idx="49">
                  <c:v>9.4878031496063002</c:v>
                </c:pt>
                <c:pt idx="50">
                  <c:v>9.4370531496062995</c:v>
                </c:pt>
                <c:pt idx="51">
                  <c:v>9.5109291338582675</c:v>
                </c:pt>
                <c:pt idx="52">
                  <c:v>10.877289370078756</c:v>
                </c:pt>
                <c:pt idx="53">
                  <c:v>10.579809055118124</c:v>
                </c:pt>
              </c:numCache>
            </c:numRef>
          </c:yVal>
        </c:ser>
        <c:dLbls/>
        <c:axId val="48349184"/>
        <c:axId val="48350720"/>
      </c:scatterChart>
      <c:valAx>
        <c:axId val="48349184"/>
        <c:scaling>
          <c:orientation val="minMax"/>
          <c:max val="40724"/>
          <c:min val="39995"/>
        </c:scaling>
        <c:axPos val="b"/>
        <c:numFmt formatCode="m/d/yy;@" sourceLinked="0"/>
        <c:tickLblPos val="nextTo"/>
        <c:spPr>
          <a:ln w="25400">
            <a:solidFill>
              <a:prstClr val="black"/>
            </a:solidFill>
          </a:ln>
        </c:spPr>
        <c:txPr>
          <a:bodyPr rot="-1500000"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48350720"/>
        <c:crosses val="autoZero"/>
        <c:crossBetween val="midCat"/>
        <c:majorUnit val="91"/>
      </c:valAx>
      <c:valAx>
        <c:axId val="4835072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Soil water, 0-4 foot layer (in)</a:t>
                </a:r>
              </a:p>
            </c:rich>
          </c:tx>
          <c:layout/>
        </c:title>
        <c:numFmt formatCode="0.0" sourceLinked="0"/>
        <c:tickLblPos val="nextTo"/>
        <c:spPr>
          <a:ln w="25400">
            <a:solidFill>
              <a:prstClr val="black"/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48349184"/>
        <c:crosses val="autoZero"/>
        <c:crossBetween val="midCat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404418197725287"/>
          <c:y val="0.53859122260880543"/>
          <c:w val="0.2423864630557544"/>
          <c:h val="0.16743438320210097"/>
        </c:manualLayout>
      </c:layout>
      <c:txPr>
        <a:bodyPr/>
        <a:lstStyle/>
        <a:p>
          <a:pPr>
            <a:defRPr>
              <a:solidFill>
                <a:schemeClr val="bg2">
                  <a:lumMod val="10000"/>
                </a:schemeClr>
              </a:solidFill>
            </a:defRPr>
          </a:pPr>
          <a:endParaRPr lang="en-US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Sheet2!$AV$34:$AV$43</c:f>
              <c:numCache>
                <c:formatCode>General</c:formatCode>
                <c:ptCount val="10"/>
                <c:pt idx="0">
                  <c:v>0.25213582677165353</c:v>
                </c:pt>
                <c:pt idx="1">
                  <c:v>0.266053149606299</c:v>
                </c:pt>
                <c:pt idx="2">
                  <c:v>0.29469488188976423</c:v>
                </c:pt>
                <c:pt idx="3">
                  <c:v>0.30233267716535478</c:v>
                </c:pt>
                <c:pt idx="4">
                  <c:v>0.28413681102362232</c:v>
                </c:pt>
                <c:pt idx="5">
                  <c:v>0.28318971456692915</c:v>
                </c:pt>
                <c:pt idx="6">
                  <c:v>0.26424778543307093</c:v>
                </c:pt>
                <c:pt idx="7">
                  <c:v>0.26330068897637798</c:v>
                </c:pt>
                <c:pt idx="8">
                  <c:v>0.26519488188976403</c:v>
                </c:pt>
                <c:pt idx="9">
                  <c:v>0.28508390748031492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Sheet2!$AV$45:$AV$54</c:f>
              <c:numCache>
                <c:formatCode>General</c:formatCode>
                <c:ptCount val="10"/>
                <c:pt idx="0">
                  <c:v>0.28438730314960686</c:v>
                </c:pt>
                <c:pt idx="1">
                  <c:v>0.26939468503937042</c:v>
                </c:pt>
                <c:pt idx="2">
                  <c:v>0.30806102362204751</c:v>
                </c:pt>
                <c:pt idx="3">
                  <c:v>0.2918307086614173</c:v>
                </c:pt>
                <c:pt idx="4">
                  <c:v>0.24814714566929152</c:v>
                </c:pt>
                <c:pt idx="5">
                  <c:v>0.23962327755905516</c:v>
                </c:pt>
                <c:pt idx="6">
                  <c:v>0.24246456692913393</c:v>
                </c:pt>
                <c:pt idx="7">
                  <c:v>0.2576181102362205</c:v>
                </c:pt>
                <c:pt idx="8">
                  <c:v>0.26519488188976403</c:v>
                </c:pt>
                <c:pt idx="9">
                  <c:v>0.27371875000000001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948160"/>
        <c:axId val="49950080"/>
      </c:scatterChart>
      <c:valAx>
        <c:axId val="49948160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950080"/>
        <c:crosses val="autoZero"/>
        <c:crossBetween val="midCat"/>
      </c:valAx>
      <c:valAx>
        <c:axId val="49950080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49948160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Sheet2!$AX$34:$AX$43</c:f>
              <c:numCache>
                <c:formatCode>General</c:formatCode>
                <c:ptCount val="10"/>
                <c:pt idx="0">
                  <c:v>0.20154527559055121</c:v>
                </c:pt>
                <c:pt idx="1">
                  <c:v>0.23216043307086628</c:v>
                </c:pt>
                <c:pt idx="2">
                  <c:v>0.27607775590551181</c:v>
                </c:pt>
                <c:pt idx="3">
                  <c:v>0.29612696850393727</c:v>
                </c:pt>
                <c:pt idx="4">
                  <c:v>0.28318971456692915</c:v>
                </c:pt>
                <c:pt idx="5">
                  <c:v>0.28508390748031498</c:v>
                </c:pt>
                <c:pt idx="6">
                  <c:v>0.26993036417322835</c:v>
                </c:pt>
                <c:pt idx="7">
                  <c:v>0.26330068897637798</c:v>
                </c:pt>
                <c:pt idx="8">
                  <c:v>0.26898326771653547</c:v>
                </c:pt>
                <c:pt idx="9">
                  <c:v>0.28981938976377986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Sheet2!$AX$45:$AX$54</c:f>
              <c:numCache>
                <c:formatCode>General</c:formatCode>
                <c:ptCount val="10"/>
                <c:pt idx="0">
                  <c:v>0.29134350393700814</c:v>
                </c:pt>
                <c:pt idx="1">
                  <c:v>0.25698326771653546</c:v>
                </c:pt>
                <c:pt idx="2">
                  <c:v>0.30137795275590584</c:v>
                </c:pt>
                <c:pt idx="3">
                  <c:v>0.29708169291338582</c:v>
                </c:pt>
                <c:pt idx="4">
                  <c:v>0.25667101377952761</c:v>
                </c:pt>
                <c:pt idx="5">
                  <c:v>0.24625295275590572</c:v>
                </c:pt>
                <c:pt idx="6">
                  <c:v>0.25004133858267719</c:v>
                </c:pt>
                <c:pt idx="7">
                  <c:v>0.25951230314960677</c:v>
                </c:pt>
                <c:pt idx="8">
                  <c:v>0.27750713582677167</c:v>
                </c:pt>
                <c:pt idx="9">
                  <c:v>0.28887229330708708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50037888"/>
        <c:axId val="50039808"/>
      </c:scatterChart>
      <c:valAx>
        <c:axId val="50037888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50039808"/>
        <c:crosses val="autoZero"/>
        <c:crossBetween val="midCat"/>
      </c:valAx>
      <c:valAx>
        <c:axId val="5003980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5003788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Sheet2!$BA$34:$BA$43</c:f>
              <c:numCache>
                <c:formatCode>General</c:formatCode>
                <c:ptCount val="10"/>
                <c:pt idx="0">
                  <c:v>8.2025098425196979E-2</c:v>
                </c:pt>
                <c:pt idx="1">
                  <c:v>0.15673720472440969</c:v>
                </c:pt>
                <c:pt idx="2">
                  <c:v>0.23550196850393701</c:v>
                </c:pt>
                <c:pt idx="3">
                  <c:v>0.25316437007874032</c:v>
                </c:pt>
                <c:pt idx="4">
                  <c:v>0.20552780511811028</c:v>
                </c:pt>
                <c:pt idx="5">
                  <c:v>0.20931619094488199</c:v>
                </c:pt>
                <c:pt idx="6">
                  <c:v>0.23299360236220493</c:v>
                </c:pt>
                <c:pt idx="7">
                  <c:v>0.24625295275590572</c:v>
                </c:pt>
                <c:pt idx="8">
                  <c:v>0.26708907480314981</c:v>
                </c:pt>
                <c:pt idx="9">
                  <c:v>0.29550196850393701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Sheet2!$BA$45:$BA$54</c:f>
              <c:numCache>
                <c:formatCode>General</c:formatCode>
                <c:ptCount val="10"/>
                <c:pt idx="0">
                  <c:v>0.12249753937007871</c:v>
                </c:pt>
                <c:pt idx="1">
                  <c:v>0.17917322834645669</c:v>
                </c:pt>
                <c:pt idx="2">
                  <c:v>0.25889271653543311</c:v>
                </c:pt>
                <c:pt idx="3">
                  <c:v>0.25602854330708696</c:v>
                </c:pt>
                <c:pt idx="4">
                  <c:v>0.17332652559055117</c:v>
                </c:pt>
                <c:pt idx="5">
                  <c:v>0.19605684055118131</c:v>
                </c:pt>
                <c:pt idx="6">
                  <c:v>0.23109940944881896</c:v>
                </c:pt>
                <c:pt idx="7">
                  <c:v>0.25382972440944912</c:v>
                </c:pt>
                <c:pt idx="8">
                  <c:v>0.26898326771653547</c:v>
                </c:pt>
                <c:pt idx="9">
                  <c:v>0.29266067913385879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881472"/>
        <c:axId val="49883392"/>
      </c:scatterChart>
      <c:valAx>
        <c:axId val="49881472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883392"/>
        <c:crosses val="autoZero"/>
        <c:crossBetween val="midCat"/>
      </c:valAx>
      <c:valAx>
        <c:axId val="49883392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49881472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Sheet2!$BD$34:$BD$43</c:f>
              <c:numCache>
                <c:formatCode>General</c:formatCode>
                <c:ptCount val="10"/>
                <c:pt idx="0">
                  <c:v>0.26415108267716525</c:v>
                </c:pt>
                <c:pt idx="1">
                  <c:v>0.2283415354330709</c:v>
                </c:pt>
                <c:pt idx="2">
                  <c:v>0.24600393700787423</c:v>
                </c:pt>
                <c:pt idx="3">
                  <c:v>0.24934547244094502</c:v>
                </c:pt>
                <c:pt idx="4">
                  <c:v>0.19037426181102371</c:v>
                </c:pt>
                <c:pt idx="5">
                  <c:v>0.18848006889763796</c:v>
                </c:pt>
                <c:pt idx="6">
                  <c:v>0.19321555118110251</c:v>
                </c:pt>
                <c:pt idx="7">
                  <c:v>0.23772908464566941</c:v>
                </c:pt>
                <c:pt idx="8">
                  <c:v>0.27371875000000001</c:v>
                </c:pt>
                <c:pt idx="9">
                  <c:v>0.29360777559055146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Sheet2!$BD$45:$BD$54</c:f>
              <c:numCache>
                <c:formatCode>General</c:formatCode>
                <c:ptCount val="10"/>
                <c:pt idx="0">
                  <c:v>0.30146161417322836</c:v>
                </c:pt>
                <c:pt idx="1">
                  <c:v>0.23216043307086628</c:v>
                </c:pt>
                <c:pt idx="2">
                  <c:v>0.26414370078740157</c:v>
                </c:pt>
                <c:pt idx="3">
                  <c:v>0.24839074803149627</c:v>
                </c:pt>
                <c:pt idx="4">
                  <c:v>0.14775492125984255</c:v>
                </c:pt>
                <c:pt idx="5">
                  <c:v>0.16574975393700794</c:v>
                </c:pt>
                <c:pt idx="6">
                  <c:v>0.20742199803149633</c:v>
                </c:pt>
                <c:pt idx="7">
                  <c:v>0.24814714566929152</c:v>
                </c:pt>
                <c:pt idx="8">
                  <c:v>0.27087746062992152</c:v>
                </c:pt>
                <c:pt idx="9">
                  <c:v>0.28981938976377986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933696"/>
        <c:axId val="50083328"/>
      </c:scatterChart>
      <c:valAx>
        <c:axId val="49933696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50083328"/>
        <c:crosses val="autoZero"/>
        <c:crossBetween val="midCat"/>
      </c:valAx>
      <c:valAx>
        <c:axId val="5008332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Soil Depth (inches)</a:t>
                </a:r>
              </a:p>
            </c:rich>
          </c:tx>
          <c:layout/>
        </c:title>
        <c:numFmt formatCode="General" sourceLinked="1"/>
        <c:tickLblPos val="nextTo"/>
        <c:crossAx val="49933696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2941176470588239"/>
          <c:y val="7.8947368421052558E-2"/>
          <c:w val="0.8084033613445375"/>
          <c:h val="0.76691729323308377"/>
        </c:manualLayout>
      </c:layout>
      <c:scatterChart>
        <c:scatterStyle val="lineMarker"/>
        <c:ser>
          <c:idx val="0"/>
          <c:order val="0"/>
          <c:tx>
            <c:v>OK</c:v>
          </c:tx>
          <c:spPr>
            <a:ln w="34627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'NoTill'!$B$1:$N$1</c:f>
              <c:numCache>
                <c:formatCode>General</c:formatCode>
                <c:ptCount val="13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2000</c:v>
                </c:pt>
                <c:pt idx="11">
                  <c:v>2002</c:v>
                </c:pt>
                <c:pt idx="12">
                  <c:v>2004</c:v>
                </c:pt>
              </c:numCache>
            </c:numRef>
          </c:xVal>
          <c:yVal>
            <c:numRef>
              <c:f>'NoTill'!$B$25:$N$25</c:f>
              <c:numCache>
                <c:formatCode>0.0%</c:formatCode>
                <c:ptCount val="13"/>
                <c:pt idx="0">
                  <c:v>7.9686115059597433E-3</c:v>
                </c:pt>
                <c:pt idx="1">
                  <c:v>9.8692090047430361E-3</c:v>
                </c:pt>
                <c:pt idx="2">
                  <c:v>1.3051274779210869E-2</c:v>
                </c:pt>
                <c:pt idx="3">
                  <c:v>1.0984739771015698E-2</c:v>
                </c:pt>
                <c:pt idx="4">
                  <c:v>1.1572463089926113E-2</c:v>
                </c:pt>
                <c:pt idx="5">
                  <c:v>1.12763118816282E-2</c:v>
                </c:pt>
                <c:pt idx="6">
                  <c:v>1.2808294931970478E-2</c:v>
                </c:pt>
                <c:pt idx="7">
                  <c:v>1.5994768483430261E-2</c:v>
                </c:pt>
                <c:pt idx="8">
                  <c:v>1.7435048612472463E-2</c:v>
                </c:pt>
                <c:pt idx="9">
                  <c:v>3.50789660576366E-2</c:v>
                </c:pt>
                <c:pt idx="10">
                  <c:v>5.9472500333319196E-2</c:v>
                </c:pt>
                <c:pt idx="11">
                  <c:v>5.9429177066397956E-2</c:v>
                </c:pt>
                <c:pt idx="12">
                  <c:v>0.1010403188304615</c:v>
                </c:pt>
              </c:numCache>
            </c:numRef>
          </c:yVal>
        </c:ser>
        <c:ser>
          <c:idx val="1"/>
          <c:order val="1"/>
          <c:tx>
            <c:v>US</c:v>
          </c:tx>
          <c:spPr>
            <a:ln w="34627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'NoTill'!$B$1:$N$1</c:f>
              <c:numCache>
                <c:formatCode>General</c:formatCode>
                <c:ptCount val="13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2000</c:v>
                </c:pt>
                <c:pt idx="11">
                  <c:v>2002</c:v>
                </c:pt>
                <c:pt idx="12">
                  <c:v>2004</c:v>
                </c:pt>
              </c:numCache>
            </c:numRef>
          </c:xVal>
          <c:yVal>
            <c:numRef>
              <c:f>'National'!$J$3:$J$15</c:f>
              <c:numCache>
                <c:formatCode>0.0%</c:formatCode>
                <c:ptCount val="13"/>
                <c:pt idx="0">
                  <c:v>5.0591423562981776E-2</c:v>
                </c:pt>
                <c:pt idx="1">
                  <c:v>6.0009446665277286E-2</c:v>
                </c:pt>
                <c:pt idx="2">
                  <c:v>7.3282422934667912E-2</c:v>
                </c:pt>
                <c:pt idx="3">
                  <c:v>9.9260122760989916E-2</c:v>
                </c:pt>
                <c:pt idx="4">
                  <c:v>0.1252216766777613</c:v>
                </c:pt>
                <c:pt idx="5">
                  <c:v>0.13866298175013009</c:v>
                </c:pt>
                <c:pt idx="6">
                  <c:v>0.14680429930221964</c:v>
                </c:pt>
                <c:pt idx="7">
                  <c:v>0.147791117482198</c:v>
                </c:pt>
                <c:pt idx="8">
                  <c:v>0.15615814318141888</c:v>
                </c:pt>
                <c:pt idx="9">
                  <c:v>0.16298024425999311</c:v>
                </c:pt>
                <c:pt idx="10">
                  <c:v>0.17526579923937921</c:v>
                </c:pt>
                <c:pt idx="11">
                  <c:v>0.1965135971757887</c:v>
                </c:pt>
                <c:pt idx="12">
                  <c:v>0.22570832561883386</c:v>
                </c:pt>
              </c:numCache>
            </c:numRef>
          </c:yVal>
        </c:ser>
        <c:dLbls/>
        <c:axId val="118289536"/>
        <c:axId val="118291072"/>
      </c:scatterChart>
      <c:valAx>
        <c:axId val="118289536"/>
        <c:scaling>
          <c:orientation val="minMax"/>
          <c:max val="2005"/>
          <c:min val="1988"/>
        </c:scaling>
        <c:axPos val="b"/>
        <c:numFmt formatCode="General" sourceLinked="1"/>
        <c:tickLblPos val="nextTo"/>
        <c:spPr>
          <a:ln w="28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18291072"/>
        <c:crosses val="autoZero"/>
        <c:crossBetween val="midCat"/>
      </c:valAx>
      <c:valAx>
        <c:axId val="118291072"/>
        <c:scaling>
          <c:orientation val="minMax"/>
          <c:max val="0.24000000000000013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Acres</a:t>
                </a:r>
              </a:p>
            </c:rich>
          </c:tx>
          <c:layout>
            <c:manualLayout>
              <c:xMode val="edge"/>
              <c:yMode val="edge"/>
              <c:x val="2.0168050364581334E-2"/>
              <c:y val="0.28947378273347624"/>
            </c:manualLayout>
          </c:layout>
          <c:spPr>
            <a:noFill/>
            <a:ln w="23085">
              <a:noFill/>
            </a:ln>
          </c:spPr>
        </c:title>
        <c:numFmt formatCode="0%" sourceLinked="0"/>
        <c:tickLblPos val="nextTo"/>
        <c:spPr>
          <a:ln w="28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18289536"/>
        <c:crosses val="autoZero"/>
        <c:crossBetween val="midCat"/>
        <c:majorUnit val="4.0000000000000022E-2"/>
      </c:valAx>
      <c:spPr>
        <a:noFill/>
        <a:ln w="2886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537816771649304"/>
          <c:y val="0.1992480700339409"/>
          <c:w val="9.7479051122622354E-2"/>
          <c:h val="0.1616542459253302"/>
        </c:manualLayout>
      </c:layout>
      <c:spPr>
        <a:noFill/>
        <a:ln w="2886">
          <a:solidFill>
            <a:srgbClr val="FFFFFF"/>
          </a:solidFill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Sheet2!$M$34:$M$43</c:f>
              <c:numCache>
                <c:formatCode>General</c:formatCode>
                <c:ptCount val="10"/>
                <c:pt idx="0">
                  <c:v>0.10415846456692913</c:v>
                </c:pt>
                <c:pt idx="1">
                  <c:v>0.24886811023622099</c:v>
                </c:pt>
                <c:pt idx="2">
                  <c:v>0.31426673228346547</c:v>
                </c:pt>
                <c:pt idx="3">
                  <c:v>0.32238188976378107</c:v>
                </c:pt>
                <c:pt idx="4">
                  <c:v>0.32107357283464766</c:v>
                </c:pt>
                <c:pt idx="5">
                  <c:v>0.31728518700787539</c:v>
                </c:pt>
                <c:pt idx="6">
                  <c:v>0.29171358267716541</c:v>
                </c:pt>
                <c:pt idx="7">
                  <c:v>0.28129552165354327</c:v>
                </c:pt>
                <c:pt idx="8">
                  <c:v>0.28603100393700787</c:v>
                </c:pt>
                <c:pt idx="9">
                  <c:v>0.3068671259842537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Sheet2!$M$45:$M$54</c:f>
              <c:numCache>
                <c:formatCode>General</c:formatCode>
                <c:ptCount val="10"/>
                <c:pt idx="0">
                  <c:v>0.18383858267716593</c:v>
                </c:pt>
                <c:pt idx="1">
                  <c:v>0.30662893700787558</c:v>
                </c:pt>
                <c:pt idx="2">
                  <c:v>0.32094980314960786</c:v>
                </c:pt>
                <c:pt idx="3">
                  <c:v>0.32333661417322906</c:v>
                </c:pt>
                <c:pt idx="4">
                  <c:v>0.29929035433070872</c:v>
                </c:pt>
                <c:pt idx="5">
                  <c:v>0.27750713582677167</c:v>
                </c:pt>
                <c:pt idx="6">
                  <c:v>0.26993036417322835</c:v>
                </c:pt>
                <c:pt idx="7">
                  <c:v>0.27656003937007945</c:v>
                </c:pt>
                <c:pt idx="8">
                  <c:v>0.28887229330708813</c:v>
                </c:pt>
                <c:pt idx="9">
                  <c:v>0.29834325787401639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8813568"/>
        <c:axId val="48815488"/>
      </c:scatterChart>
      <c:valAx>
        <c:axId val="48813568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8815488"/>
        <c:crosses val="autoZero"/>
        <c:crossBetween val="midCat"/>
      </c:valAx>
      <c:valAx>
        <c:axId val="4881548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881356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Sheet2!$W$34:$W$43</c:f>
              <c:numCache>
                <c:formatCode>General</c:formatCode>
                <c:ptCount val="10"/>
                <c:pt idx="0">
                  <c:v>0.13008612204724421</c:v>
                </c:pt>
                <c:pt idx="1">
                  <c:v>0.22738681102362202</c:v>
                </c:pt>
                <c:pt idx="2">
                  <c:v>0.30424212598425315</c:v>
                </c:pt>
                <c:pt idx="3">
                  <c:v>0.32142716535433219</c:v>
                </c:pt>
                <c:pt idx="4">
                  <c:v>0.31539099409448973</c:v>
                </c:pt>
                <c:pt idx="5">
                  <c:v>0.30970841535433158</c:v>
                </c:pt>
                <c:pt idx="6">
                  <c:v>0.28603100393700792</c:v>
                </c:pt>
                <c:pt idx="7">
                  <c:v>0.26898326771653547</c:v>
                </c:pt>
                <c:pt idx="8">
                  <c:v>0.28224261811023621</c:v>
                </c:pt>
                <c:pt idx="9">
                  <c:v>0.29834325787401639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Sheet2!$W$45:$W$54</c:f>
              <c:numCache>
                <c:formatCode>General</c:formatCode>
                <c:ptCount val="10"/>
                <c:pt idx="0">
                  <c:v>0.18889763779527613</c:v>
                </c:pt>
                <c:pt idx="1">
                  <c:v>0.29708169291338582</c:v>
                </c:pt>
                <c:pt idx="2">
                  <c:v>0.31331200787401736</c:v>
                </c:pt>
                <c:pt idx="3">
                  <c:v>0.31426673228346547</c:v>
                </c:pt>
                <c:pt idx="4">
                  <c:v>0.29171358267716541</c:v>
                </c:pt>
                <c:pt idx="5">
                  <c:v>0.27466584645669279</c:v>
                </c:pt>
                <c:pt idx="6">
                  <c:v>0.26519488188976476</c:v>
                </c:pt>
                <c:pt idx="7">
                  <c:v>0.26993036417322835</c:v>
                </c:pt>
                <c:pt idx="8">
                  <c:v>0.28034842519685155</c:v>
                </c:pt>
                <c:pt idx="9">
                  <c:v>0.28603100393700787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8866048"/>
        <c:axId val="48867968"/>
      </c:scatterChart>
      <c:valAx>
        <c:axId val="48866048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8867968"/>
        <c:crosses val="autoZero"/>
        <c:crossBetween val="midCat"/>
      </c:valAx>
      <c:valAx>
        <c:axId val="4886796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8866048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Sheet2!$P$34:$P$43</c:f>
              <c:numCache>
                <c:formatCode>General</c:formatCode>
                <c:ptCount val="10"/>
                <c:pt idx="0">
                  <c:v>9.1510826771653855E-2</c:v>
                </c:pt>
                <c:pt idx="1">
                  <c:v>0.23072834645669346</c:v>
                </c:pt>
                <c:pt idx="2">
                  <c:v>0.30567421259842531</c:v>
                </c:pt>
                <c:pt idx="3">
                  <c:v>0.3214271653543323</c:v>
                </c:pt>
                <c:pt idx="4">
                  <c:v>0.31444389763779607</c:v>
                </c:pt>
                <c:pt idx="5">
                  <c:v>0.3106555118110238</c:v>
                </c:pt>
                <c:pt idx="6">
                  <c:v>0.28697810039370175</c:v>
                </c:pt>
                <c:pt idx="7">
                  <c:v>0.27750713582677167</c:v>
                </c:pt>
                <c:pt idx="8">
                  <c:v>0.2794013287401575</c:v>
                </c:pt>
                <c:pt idx="9">
                  <c:v>0.29455487204724562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Sheet2!$P$45:$P$54</c:f>
              <c:numCache>
                <c:formatCode>General</c:formatCode>
                <c:ptCount val="10"/>
                <c:pt idx="0">
                  <c:v>0.16296998031496118</c:v>
                </c:pt>
                <c:pt idx="1">
                  <c:v>0.29564960629921327</c:v>
                </c:pt>
                <c:pt idx="2">
                  <c:v>0.31283464566929237</c:v>
                </c:pt>
                <c:pt idx="3">
                  <c:v>0.31856299212598543</c:v>
                </c:pt>
                <c:pt idx="4">
                  <c:v>0.28792519685039381</c:v>
                </c:pt>
                <c:pt idx="5">
                  <c:v>0.27371875000000001</c:v>
                </c:pt>
                <c:pt idx="6">
                  <c:v>0.26519488188976476</c:v>
                </c:pt>
                <c:pt idx="7">
                  <c:v>0.26519488188976476</c:v>
                </c:pt>
                <c:pt idx="8">
                  <c:v>0.27561294291338584</c:v>
                </c:pt>
                <c:pt idx="9">
                  <c:v>0.28697810039370175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8910336"/>
        <c:axId val="48912256"/>
      </c:scatterChart>
      <c:valAx>
        <c:axId val="48910336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8912256"/>
        <c:crosses val="autoZero"/>
        <c:crossBetween val="midCat"/>
      </c:valAx>
      <c:valAx>
        <c:axId val="48912256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8910336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Sheet2!$T$34:$T$43</c:f>
              <c:numCache>
                <c:formatCode>General</c:formatCode>
                <c:ptCount val="10"/>
                <c:pt idx="0">
                  <c:v>0.125</c:v>
                </c:pt>
                <c:pt idx="1">
                  <c:v>0.26804215879265098</c:v>
                </c:pt>
                <c:pt idx="2">
                  <c:v>0.31866907261592298</c:v>
                </c:pt>
                <c:pt idx="3">
                  <c:v>0.32795111548556438</c:v>
                </c:pt>
                <c:pt idx="4">
                  <c:v>0.32965005741469838</c:v>
                </c:pt>
                <c:pt idx="5">
                  <c:v>0.31649593996063086</c:v>
                </c:pt>
                <c:pt idx="6">
                  <c:v>0.29513365321522311</c:v>
                </c:pt>
                <c:pt idx="7">
                  <c:v>0.28461035925196848</c:v>
                </c:pt>
                <c:pt idx="8">
                  <c:v>0.29145050032808467</c:v>
                </c:pt>
                <c:pt idx="9">
                  <c:v>0.30544648129921442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Sheet2!$T$45:$T$54</c:f>
              <c:numCache>
                <c:formatCode>General</c:formatCode>
                <c:ptCount val="10"/>
                <c:pt idx="0">
                  <c:v>0.24960629921259844</c:v>
                </c:pt>
                <c:pt idx="1">
                  <c:v>0.31140255905511832</c:v>
                </c:pt>
                <c:pt idx="2">
                  <c:v>0.32715551181102381</c:v>
                </c:pt>
                <c:pt idx="3">
                  <c:v>0.3214271653543323</c:v>
                </c:pt>
                <c:pt idx="4">
                  <c:v>0.30592002952756014</c:v>
                </c:pt>
                <c:pt idx="5">
                  <c:v>0.28697810039370175</c:v>
                </c:pt>
                <c:pt idx="6">
                  <c:v>0.27561294291338584</c:v>
                </c:pt>
                <c:pt idx="7">
                  <c:v>0.27182455708661502</c:v>
                </c:pt>
                <c:pt idx="8">
                  <c:v>0.28129552165354327</c:v>
                </c:pt>
                <c:pt idx="9">
                  <c:v>0.29455487204724556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8946176"/>
        <c:axId val="48972928"/>
      </c:scatterChart>
      <c:valAx>
        <c:axId val="48946176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8972928"/>
        <c:crosses val="autoZero"/>
        <c:crossBetween val="midCat"/>
      </c:valAx>
      <c:valAx>
        <c:axId val="4897292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8946176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Sheet2!$X$34:$X$43</c:f>
              <c:numCache>
                <c:formatCode>General</c:formatCode>
                <c:ptCount val="10"/>
                <c:pt idx="0">
                  <c:v>0.16423474409448821</c:v>
                </c:pt>
                <c:pt idx="1">
                  <c:v>0.24266240157480362</c:v>
                </c:pt>
                <c:pt idx="2">
                  <c:v>0.30376476377952877</c:v>
                </c:pt>
                <c:pt idx="3">
                  <c:v>0.31760826771653616</c:v>
                </c:pt>
                <c:pt idx="4">
                  <c:v>0.31254970472441035</c:v>
                </c:pt>
                <c:pt idx="5">
                  <c:v>0.30213164370078743</c:v>
                </c:pt>
                <c:pt idx="6">
                  <c:v>0.27750713582677167</c:v>
                </c:pt>
                <c:pt idx="7">
                  <c:v>0.26898326771653547</c:v>
                </c:pt>
                <c:pt idx="8">
                  <c:v>0.2794013287401575</c:v>
                </c:pt>
                <c:pt idx="9">
                  <c:v>0.29171358267716541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Sheet2!$X$45:$X$54</c:f>
              <c:numCache>
                <c:formatCode>General</c:formatCode>
                <c:ptCount val="10"/>
                <c:pt idx="0">
                  <c:v>0.26857775590551181</c:v>
                </c:pt>
                <c:pt idx="1">
                  <c:v>0.30328740157480438</c:v>
                </c:pt>
                <c:pt idx="2">
                  <c:v>0.3152214566929134</c:v>
                </c:pt>
                <c:pt idx="3">
                  <c:v>0.31044783464566938</c:v>
                </c:pt>
                <c:pt idx="4">
                  <c:v>0.2794013287401575</c:v>
                </c:pt>
                <c:pt idx="5">
                  <c:v>0.26140649606299232</c:v>
                </c:pt>
                <c:pt idx="6">
                  <c:v>0.25288262795275745</c:v>
                </c:pt>
                <c:pt idx="7">
                  <c:v>0.26614197834645681</c:v>
                </c:pt>
                <c:pt idx="8">
                  <c:v>0.27087746062992207</c:v>
                </c:pt>
                <c:pt idx="9">
                  <c:v>0.28981938976378041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019136"/>
        <c:axId val="49025408"/>
      </c:scatterChart>
      <c:valAx>
        <c:axId val="49019136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025408"/>
        <c:crosses val="autoZero"/>
        <c:crossBetween val="midCat"/>
      </c:valAx>
      <c:valAx>
        <c:axId val="4902540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019136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Sheet2!$Y$34:$Y$43</c:f>
              <c:numCache>
                <c:formatCode>General</c:formatCode>
                <c:ptCount val="10"/>
                <c:pt idx="0">
                  <c:v>0.21609005905511824</c:v>
                </c:pt>
                <c:pt idx="1">
                  <c:v>0.28705708661417317</c:v>
                </c:pt>
                <c:pt idx="2">
                  <c:v>0.3152214566929134</c:v>
                </c:pt>
                <c:pt idx="3">
                  <c:v>0.32333661417322906</c:v>
                </c:pt>
                <c:pt idx="4">
                  <c:v>0.31254970472441035</c:v>
                </c:pt>
                <c:pt idx="5">
                  <c:v>0.30497293307086798</c:v>
                </c:pt>
                <c:pt idx="6">
                  <c:v>0.28820932578740188</c:v>
                </c:pt>
                <c:pt idx="7">
                  <c:v>0.27371875000000001</c:v>
                </c:pt>
                <c:pt idx="8">
                  <c:v>0.28224261811023621</c:v>
                </c:pt>
                <c:pt idx="9">
                  <c:v>0.28981938976378041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Sheet2!$Y$45:$Y$54</c:f>
              <c:numCache>
                <c:formatCode>General</c:formatCode>
                <c:ptCount val="10"/>
                <c:pt idx="0">
                  <c:v>0.27806348425196858</c:v>
                </c:pt>
                <c:pt idx="1">
                  <c:v>0.30710629921259935</c:v>
                </c:pt>
                <c:pt idx="2">
                  <c:v>0.32429133858267717</c:v>
                </c:pt>
                <c:pt idx="3">
                  <c:v>0.31951771653543332</c:v>
                </c:pt>
                <c:pt idx="4">
                  <c:v>0.29834325787401639</c:v>
                </c:pt>
                <c:pt idx="5">
                  <c:v>0.27277165354330679</c:v>
                </c:pt>
                <c:pt idx="6">
                  <c:v>0.25856520669291344</c:v>
                </c:pt>
                <c:pt idx="7">
                  <c:v>0.26614197834645681</c:v>
                </c:pt>
                <c:pt idx="8">
                  <c:v>0.27466584645669279</c:v>
                </c:pt>
                <c:pt idx="9">
                  <c:v>0.28697810039370175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075712"/>
        <c:axId val="49077632"/>
      </c:scatterChart>
      <c:valAx>
        <c:axId val="49075712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077632"/>
        <c:crosses val="autoZero"/>
        <c:crossBetween val="midCat"/>
      </c:valAx>
      <c:valAx>
        <c:axId val="49077632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075712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Conv. Wheat</c:v>
          </c:tx>
          <c:xVal>
            <c:numRef>
              <c:f>Sheet2!$AA$34:$AA$43</c:f>
              <c:numCache>
                <c:formatCode>General</c:formatCode>
                <c:ptCount val="10"/>
                <c:pt idx="0">
                  <c:v>0.19964812992125983</c:v>
                </c:pt>
                <c:pt idx="1">
                  <c:v>0.18537893700787436</c:v>
                </c:pt>
                <c:pt idx="2">
                  <c:v>0.26462106299212595</c:v>
                </c:pt>
                <c:pt idx="3">
                  <c:v>0.30471948818897648</c:v>
                </c:pt>
                <c:pt idx="4">
                  <c:v>0.30023745078740166</c:v>
                </c:pt>
                <c:pt idx="5">
                  <c:v>0.30118454724409566</c:v>
                </c:pt>
                <c:pt idx="6">
                  <c:v>0.28318971456692915</c:v>
                </c:pt>
                <c:pt idx="7">
                  <c:v>0.27371875000000001</c:v>
                </c:pt>
                <c:pt idx="8">
                  <c:v>0.27656003937007945</c:v>
                </c:pt>
                <c:pt idx="9">
                  <c:v>0.29266067913385979</c:v>
                </c:pt>
              </c:numCache>
            </c:numRef>
          </c:xVal>
          <c:yVal>
            <c:numRef>
              <c:f>Sheet2!$B$34:$B$43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ser>
          <c:idx val="1"/>
          <c:order val="1"/>
          <c:tx>
            <c:v>NT Wheat</c:v>
          </c:tx>
          <c:xVal>
            <c:numRef>
              <c:f>Sheet2!$AA$45:$AA$54</c:f>
              <c:numCache>
                <c:formatCode>General</c:formatCode>
                <c:ptCount val="10"/>
                <c:pt idx="0">
                  <c:v>0.28312253937007975</c:v>
                </c:pt>
                <c:pt idx="1">
                  <c:v>0.23263779527559059</c:v>
                </c:pt>
                <c:pt idx="2">
                  <c:v>0.27655511811023625</c:v>
                </c:pt>
                <c:pt idx="3">
                  <c:v>0.29564960629921327</c:v>
                </c:pt>
                <c:pt idx="4">
                  <c:v>0.25193553149606279</c:v>
                </c:pt>
                <c:pt idx="5">
                  <c:v>0.24814714566929194</c:v>
                </c:pt>
                <c:pt idx="6">
                  <c:v>0.24909424212598494</c:v>
                </c:pt>
                <c:pt idx="7">
                  <c:v>0.26614197834645681</c:v>
                </c:pt>
                <c:pt idx="8">
                  <c:v>0.27561294291338584</c:v>
                </c:pt>
                <c:pt idx="9">
                  <c:v>0.28981938976378041</c:v>
                </c:pt>
              </c:numCache>
            </c:numRef>
          </c:xVal>
          <c:yVal>
            <c:numRef>
              <c:f>Sheet2!$B$45:$B$54</c:f>
              <c:numCache>
                <c:formatCode>General</c:formatCode>
                <c:ptCount val="10"/>
                <c:pt idx="0">
                  <c:v>8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56</c:v>
                </c:pt>
                <c:pt idx="7">
                  <c:v>64</c:v>
                </c:pt>
                <c:pt idx="8">
                  <c:v>72</c:v>
                </c:pt>
                <c:pt idx="9">
                  <c:v>80</c:v>
                </c:pt>
              </c:numCache>
            </c:numRef>
          </c:yVal>
          <c:smooth val="1"/>
        </c:ser>
        <c:dLbls/>
        <c:axId val="49128192"/>
        <c:axId val="49130112"/>
      </c:scatterChart>
      <c:valAx>
        <c:axId val="49128192"/>
        <c:scaling>
          <c:orientation val="minMax"/>
          <c:max val="0.4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Content (Inches H</a:t>
                </a:r>
                <a:r>
                  <a:rPr lang="en-US" baseline="-25000"/>
                  <a:t>2</a:t>
                </a:r>
                <a:r>
                  <a:rPr lang="en-US"/>
                  <a:t>O/Inch  soil)</a:t>
                </a:r>
              </a:p>
            </c:rich>
          </c:tx>
          <c:layout/>
        </c:title>
        <c:numFmt formatCode="General" sourceLinked="1"/>
        <c:tickLblPos val="nextTo"/>
        <c:crossAx val="49130112"/>
        <c:crosses val="autoZero"/>
        <c:crossBetween val="midCat"/>
      </c:valAx>
      <c:valAx>
        <c:axId val="49130112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Soil Depth </a:t>
                </a:r>
                <a:r>
                  <a:rPr lang="en-US" dirty="0" smtClean="0"/>
                  <a:t>(inches)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9128192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FCC97B5-7C1B-414C-928D-2EDA246AD76F}" type="datetimeFigureOut">
              <a:rPr lang="en-US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C79BA27-6726-4C76-8812-0664A1AD0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1402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308647-986A-4FEF-AA70-F0D18F3421BE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D4E69-1A88-4812-8CC4-08EE5D3C6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64D004-6F16-4CCC-A87B-5E9C27A0D3C5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586B87-EFFC-4AE3-8CE6-EA67E38163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9CEC4C-D5F9-4B3A-B7E8-6C6D005A69AA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388AE-7C34-41B3-959E-9978329427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CC14E-56C0-47EC-A171-2A5C4B0A7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6A4EF2-4B29-44A1-A5EE-01F22BD387DC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FA295-5D34-4C2F-8ABE-B505FBE225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A33A31-3603-4A8E-89AA-50F7D34B49B9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125E6-BF05-4BA6-9C2D-28D2AF078C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0E68C-5DE4-4699-9C76-509CD01A7147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E29B2-108E-45B8-A5DF-0A6FA33317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2C44D-B52A-4306-9623-8EA08CE46064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0997A-D7E3-4A8E-A19D-28DD1DE55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70B95A-1812-474C-A821-8C99736F8C6C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C45B04-65B6-4565-902D-63907C193A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95C771-7FDD-40C3-8841-CF7942F08C67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C24FB-3036-4530-A053-32D04382F5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A9C9F3-BEE0-4126-ACF0-E1F77363BFDC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81164-06E0-4EC6-86FD-BB4D867055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0AA973-1DA8-4762-BE16-23CEF8F3D16C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FEBEA-0FE0-47F5-9394-6DA7FDE572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286AD-2F73-4A32-8F07-9BC6E2B06A3D}" type="datetimeFigureOut">
              <a:rPr lang="en-US" smtClean="0"/>
              <a:pPr>
                <a:defRPr/>
              </a:pPr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597660-78D1-4791-97F6-32CD4AC47F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18" Type="http://schemas.openxmlformats.org/officeDocument/2006/relationships/chart" Target="../charts/chart19.xml"/><Relationship Id="rId3" Type="http://schemas.openxmlformats.org/officeDocument/2006/relationships/chart" Target="../charts/chart4.xml"/><Relationship Id="rId21" Type="http://schemas.openxmlformats.org/officeDocument/2006/relationships/chart" Target="../charts/chart22.xml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17" Type="http://schemas.openxmlformats.org/officeDocument/2006/relationships/chart" Target="../charts/chart18.xml"/><Relationship Id="rId2" Type="http://schemas.openxmlformats.org/officeDocument/2006/relationships/chart" Target="../charts/chart3.xml"/><Relationship Id="rId16" Type="http://schemas.openxmlformats.org/officeDocument/2006/relationships/chart" Target="../charts/chart17.xml"/><Relationship Id="rId20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19" Type="http://schemas.openxmlformats.org/officeDocument/2006/relationships/chart" Target="../charts/chart20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Relationship Id="rId14" Type="http://schemas.openxmlformats.org/officeDocument/2006/relationships/chart" Target="../charts/chart15.xml"/><Relationship Id="rId22" Type="http://schemas.openxmlformats.org/officeDocument/2006/relationships/chart" Target="../charts/char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No-Till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Sections 8.9 through 8.12 in Blanco and </a:t>
            </a:r>
            <a:r>
              <a:rPr lang="en-US" dirty="0" err="1" smtClean="0"/>
              <a:t>Lal</a:t>
            </a:r>
            <a:r>
              <a:rPr lang="en-US" dirty="0" smtClean="0"/>
              <a:t> were used as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56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Structural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Removal of tillage from the system allows soil structure to improve</a:t>
            </a:r>
          </a:p>
          <a:p>
            <a:r>
              <a:rPr lang="en-US" dirty="0" err="1" smtClean="0"/>
              <a:t>Macropores</a:t>
            </a:r>
            <a:r>
              <a:rPr lang="en-US" dirty="0" smtClean="0"/>
              <a:t> formed from shrink/swell, root growth, and worm borrowing can be </a:t>
            </a:r>
            <a:r>
              <a:rPr lang="en-US" dirty="0" smtClean="0"/>
              <a:t>maintained </a:t>
            </a:r>
            <a:endParaRPr lang="en-US" dirty="0" smtClean="0"/>
          </a:p>
          <a:p>
            <a:r>
              <a:rPr lang="en-US" dirty="0" smtClean="0"/>
              <a:t>Surface residues are critical for maintaining this structure</a:t>
            </a:r>
          </a:p>
          <a:p>
            <a:pPr lvl="1"/>
            <a:r>
              <a:rPr lang="en-US" dirty="0" smtClean="0"/>
              <a:t>Protect surface from crusting</a:t>
            </a:r>
          </a:p>
          <a:p>
            <a:pPr lvl="1"/>
            <a:r>
              <a:rPr lang="en-US" dirty="0" smtClean="0"/>
              <a:t>Provide organic matter for biological activity and aggregate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00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506"/>
          </a:xfrm>
        </p:spPr>
        <p:txBody>
          <a:bodyPr/>
          <a:lstStyle/>
          <a:p>
            <a:r>
              <a:rPr lang="en-US" dirty="0"/>
              <a:t>Soil Structural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35608"/>
          </a:xfrm>
        </p:spPr>
        <p:txBody>
          <a:bodyPr/>
          <a:lstStyle/>
          <a:p>
            <a:r>
              <a:rPr lang="en-US" dirty="0" smtClean="0"/>
              <a:t>Bare surface of a 15 year old no-till soil after cotton followed by sesame</a:t>
            </a:r>
            <a:endParaRPr lang="en-US" dirty="0"/>
          </a:p>
        </p:txBody>
      </p:sp>
      <p:pic>
        <p:nvPicPr>
          <p:cNvPr id="14338" name="Picture 2" descr="C:\Users\warrejg\Documents\My Documents\My Pictures\worm casts\WormCasing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14574"/>
            <a:ext cx="80772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26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506"/>
          </a:xfrm>
        </p:spPr>
        <p:txBody>
          <a:bodyPr/>
          <a:lstStyle/>
          <a:p>
            <a:r>
              <a:rPr lang="en-US" dirty="0"/>
              <a:t>Soil Structural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35608"/>
          </a:xfrm>
        </p:spPr>
        <p:txBody>
          <a:bodyPr/>
          <a:lstStyle/>
          <a:p>
            <a:r>
              <a:rPr lang="en-US" dirty="0" smtClean="0"/>
              <a:t>Worm casts cover </a:t>
            </a:r>
            <a:r>
              <a:rPr lang="en-US" dirty="0" smtClean="0"/>
              <a:t>the </a:t>
            </a:r>
            <a:r>
              <a:rPr lang="en-US" dirty="0" smtClean="0"/>
              <a:t>soil surface</a:t>
            </a:r>
            <a:endParaRPr lang="en-US" dirty="0"/>
          </a:p>
        </p:txBody>
      </p:sp>
      <p:pic>
        <p:nvPicPr>
          <p:cNvPr id="14338" name="Picture 2" descr="C:\Users\warrejg\Documents\My Documents\My Pictures\worm casts\WormCasing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14574"/>
            <a:ext cx="80772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warrejg\Documents\My Documents\My Pictures\worm casts\WormCasing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1917"/>
            <a:ext cx="807720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17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506"/>
          </a:xfrm>
        </p:spPr>
        <p:txBody>
          <a:bodyPr/>
          <a:lstStyle/>
          <a:p>
            <a:r>
              <a:rPr lang="en-US" dirty="0"/>
              <a:t>Soil Structural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35608"/>
          </a:xfrm>
        </p:spPr>
        <p:txBody>
          <a:bodyPr/>
          <a:lstStyle/>
          <a:p>
            <a:r>
              <a:rPr lang="en-US" dirty="0" smtClean="0"/>
              <a:t>A high residue crop is needed to protect this soil form degradation</a:t>
            </a:r>
            <a:endParaRPr lang="en-US" dirty="0"/>
          </a:p>
        </p:txBody>
      </p:sp>
      <p:pic>
        <p:nvPicPr>
          <p:cNvPr id="14338" name="Picture 2" descr="C:\Users\warrejg\Documents\My Documents\My Pictures\worm casts\WormCasing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14574"/>
            <a:ext cx="80772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62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80306"/>
          </a:xfrm>
        </p:spPr>
        <p:txBody>
          <a:bodyPr>
            <a:normAutofit/>
          </a:bodyPr>
          <a:lstStyle/>
          <a:p>
            <a:r>
              <a:rPr lang="en-US" dirty="0" smtClean="0"/>
              <a:t>Surface Evidence of Soil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/>
          <a:lstStyle/>
          <a:p>
            <a:r>
              <a:rPr lang="en-US" dirty="0" smtClean="0"/>
              <a:t>Worm casts under residue</a:t>
            </a:r>
            <a:endParaRPr lang="en-US" dirty="0"/>
          </a:p>
        </p:txBody>
      </p:sp>
      <p:pic>
        <p:nvPicPr>
          <p:cNvPr id="15362" name="Picture 2" descr="C:\Users\warrejg\Documents\My Documents\My Pictures\12_12_09\DSC00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89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506"/>
          </a:xfrm>
        </p:spPr>
        <p:txBody>
          <a:bodyPr>
            <a:normAutofit/>
          </a:bodyPr>
          <a:lstStyle/>
          <a:p>
            <a:r>
              <a:rPr lang="en-US" dirty="0" smtClean="0"/>
              <a:t>Surface Evidence of Soil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11808"/>
          </a:xfrm>
        </p:spPr>
        <p:txBody>
          <a:bodyPr/>
          <a:lstStyle/>
          <a:p>
            <a:r>
              <a:rPr lang="en-US" dirty="0" smtClean="0"/>
              <a:t>70 bushel double crop sorghum after 50 bushel wheat</a:t>
            </a:r>
            <a:endParaRPr lang="en-US" dirty="0"/>
          </a:p>
        </p:txBody>
      </p:sp>
      <p:pic>
        <p:nvPicPr>
          <p:cNvPr id="16387" name="Picture 3" descr="C:\Users\warrejg\Documents\My Documents\My Pictures\12_12_09\DSC00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717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441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51706"/>
          </a:xfrm>
        </p:spPr>
        <p:txBody>
          <a:bodyPr/>
          <a:lstStyle/>
          <a:p>
            <a:r>
              <a:rPr lang="en-US" dirty="0" smtClean="0"/>
              <a:t>Topsoil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5562600" cy="5311808"/>
          </a:xfrm>
        </p:spPr>
        <p:txBody>
          <a:bodyPr/>
          <a:lstStyle/>
          <a:p>
            <a:r>
              <a:rPr lang="en-US" sz="2800" dirty="0" smtClean="0"/>
              <a:t>Granular or small blocky structure is preferred in surface soil</a:t>
            </a:r>
          </a:p>
          <a:p>
            <a:r>
              <a:rPr lang="en-US" sz="2800" dirty="0" smtClean="0"/>
              <a:t>Tillage temporarily improves soil </a:t>
            </a:r>
            <a:r>
              <a:rPr lang="en-US" sz="2800" dirty="0" err="1" smtClean="0"/>
              <a:t>tilth</a:t>
            </a:r>
            <a:r>
              <a:rPr lang="en-US" sz="2800" dirty="0" smtClean="0"/>
              <a:t> (section 8.2)</a:t>
            </a:r>
          </a:p>
          <a:p>
            <a:pPr lvl="1"/>
            <a:r>
              <a:rPr lang="en-US" sz="2400" dirty="0" smtClean="0"/>
              <a:t>Reconsolidation results in massive structure </a:t>
            </a:r>
          </a:p>
          <a:p>
            <a:pPr lvl="1"/>
            <a:r>
              <a:rPr lang="en-US" sz="2400" dirty="0"/>
              <a:t>This is why residue maintenance is so important</a:t>
            </a:r>
          </a:p>
          <a:p>
            <a:pPr lvl="2"/>
            <a:r>
              <a:rPr lang="en-US" dirty="0"/>
              <a:t>Prevents crusting</a:t>
            </a:r>
          </a:p>
          <a:p>
            <a:pPr lvl="2"/>
            <a:r>
              <a:rPr lang="en-US" sz="2200" dirty="0" smtClean="0"/>
              <a:t>Cover crops in the early years of adoption may also help by providing root growth during fallow period</a:t>
            </a:r>
          </a:p>
        </p:txBody>
      </p:sp>
      <p:pic>
        <p:nvPicPr>
          <p:cNvPr id="4" name="Picture 3" descr="DSC01951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2971" y="2416628"/>
            <a:ext cx="3331029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25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</a:t>
            </a:r>
            <a:r>
              <a:rPr lang="en-US" dirty="0" err="1" smtClean="0"/>
              <a:t>Macroporosity</a:t>
            </a:r>
            <a:r>
              <a:rPr lang="en-US" dirty="0" smtClean="0"/>
              <a:t> improves air, water and root movement in soils</a:t>
            </a:r>
          </a:p>
          <a:p>
            <a:r>
              <a:rPr lang="en-US" dirty="0" smtClean="0"/>
              <a:t>As structure improves so will:</a:t>
            </a:r>
          </a:p>
          <a:p>
            <a:pPr lvl="1"/>
            <a:r>
              <a:rPr lang="en-US" dirty="0" smtClean="0"/>
              <a:t>Root respiration</a:t>
            </a:r>
          </a:p>
          <a:p>
            <a:pPr lvl="1"/>
            <a:r>
              <a:rPr lang="en-US" dirty="0" smtClean="0"/>
              <a:t>Water availability</a:t>
            </a:r>
          </a:p>
          <a:p>
            <a:pPr lvl="1"/>
            <a:r>
              <a:rPr lang="en-US" dirty="0" smtClean="0"/>
              <a:t>Nutrient uptake</a:t>
            </a:r>
          </a:p>
          <a:p>
            <a:r>
              <a:rPr lang="en-US" dirty="0" smtClean="0"/>
              <a:t>Runoff may also decrease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08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No-Till on Evaporation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022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Maintenance of crop residues decreases the rate of evaporation</a:t>
            </a:r>
          </a:p>
          <a:p>
            <a:pPr lvl="1"/>
            <a:r>
              <a:rPr lang="en-US" dirty="0" smtClean="0"/>
              <a:t>It does not eliminate it</a:t>
            </a:r>
          </a:p>
          <a:p>
            <a:r>
              <a:rPr lang="en-US" dirty="0" smtClean="0"/>
              <a:t>In environments like Oklahoma evaporation represents the largest loss of water from a summer fallow system</a:t>
            </a:r>
          </a:p>
          <a:p>
            <a:r>
              <a:rPr lang="en-US" dirty="0" smtClean="0"/>
              <a:t>No-till can decrease this loss and make double crops and summer more successful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13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Soil Water in 0-15 inch Depth at Lahoma (7/09-6/11)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239000" cy="1524000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Surface soil moisture is generally higher in NT</a:t>
            </a:r>
          </a:p>
          <a:p>
            <a:pPr lvl="1"/>
            <a:r>
              <a:rPr lang="en-US" smtClean="0"/>
              <a:t>Reduced Evaporative Water Loss</a:t>
            </a:r>
          </a:p>
          <a:p>
            <a:pPr lvl="1"/>
            <a:endParaRPr lang="en-US" smtClean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xmlns="" val="2679220393"/>
              </p:ext>
            </p:extLst>
          </p:nvPr>
        </p:nvGraphicFramePr>
        <p:xfrm>
          <a:off x="0" y="3581400"/>
          <a:ext cx="9144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167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of No-till for Crop Production (Table 8.3 page 203)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784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Prevents crusting </a:t>
            </a:r>
          </a:p>
          <a:p>
            <a:r>
              <a:rPr lang="en-US" sz="2400" dirty="0" smtClean="0"/>
              <a:t>Reduces wind erosion and crop abrasion</a:t>
            </a:r>
          </a:p>
          <a:p>
            <a:r>
              <a:rPr lang="en-US" sz="2400" dirty="0" smtClean="0"/>
              <a:t>Reduces scour and burial </a:t>
            </a:r>
            <a:r>
              <a:rPr lang="en-US" sz="2400" dirty="0" smtClean="0"/>
              <a:t>from </a:t>
            </a:r>
            <a:r>
              <a:rPr lang="en-US" sz="2400" dirty="0" smtClean="0"/>
              <a:t>water erosion</a:t>
            </a:r>
          </a:p>
          <a:p>
            <a:r>
              <a:rPr lang="en-US" sz="2400" dirty="0" smtClean="0"/>
              <a:t>Reduces nutrient loss from erosion</a:t>
            </a:r>
          </a:p>
          <a:p>
            <a:r>
              <a:rPr lang="en-US" sz="2400" dirty="0" smtClean="0"/>
              <a:t>Increases soil organic matter </a:t>
            </a:r>
          </a:p>
          <a:p>
            <a:r>
              <a:rPr lang="en-US" sz="2400" dirty="0" smtClean="0"/>
              <a:t>Increased microbial activity</a:t>
            </a:r>
          </a:p>
          <a:p>
            <a:r>
              <a:rPr lang="en-US" sz="2400" dirty="0" smtClean="0"/>
              <a:t>Increases </a:t>
            </a:r>
            <a:r>
              <a:rPr lang="en-US" sz="2400" dirty="0"/>
              <a:t>nutrient cycling </a:t>
            </a:r>
            <a:r>
              <a:rPr lang="en-US" sz="2400" dirty="0" smtClean="0"/>
              <a:t>through residue retention</a:t>
            </a:r>
            <a:endParaRPr lang="en-US" sz="2400" dirty="0"/>
          </a:p>
          <a:p>
            <a:r>
              <a:rPr lang="en-US" sz="2400" dirty="0" smtClean="0"/>
              <a:t>Reduces diurnal fluctuations in soil temperature</a:t>
            </a:r>
          </a:p>
          <a:p>
            <a:r>
              <a:rPr lang="en-US" sz="2400" dirty="0" smtClean="0"/>
              <a:t>Decreases rate of evaporation from soil surface</a:t>
            </a:r>
          </a:p>
          <a:p>
            <a:r>
              <a:rPr lang="en-US" sz="2400" dirty="0" smtClean="0"/>
              <a:t>Reduces surface soil moisture fluctuation</a:t>
            </a:r>
          </a:p>
          <a:p>
            <a:r>
              <a:rPr lang="en-US" sz="2400" dirty="0" smtClean="0"/>
              <a:t>Reduced tillage and labor costs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Soil Water in 4 ft Profile at Lahoma (7/09-6/11)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Effect of tillage is reduced 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" y="3581400"/>
          <a:ext cx="9144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875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371600" y="1752600"/>
            <a:ext cx="6858000" cy="5105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July 2009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August 2009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Sept. 2009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Oct. 2009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Nov. 2009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Dec. 2009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04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Feb. 2010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March 2010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April 2010</a:t>
            </a:r>
          </a:p>
        </p:txBody>
      </p:sp>
      <p:graphicFrame>
        <p:nvGraphicFramePr>
          <p:cNvPr id="21" name="Chart 20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May 2010</a:t>
            </a:r>
          </a:p>
        </p:txBody>
      </p:sp>
      <p:graphicFrame>
        <p:nvGraphicFramePr>
          <p:cNvPr id="23" name="Chart 22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June 2010</a:t>
            </a:r>
          </a:p>
        </p:txBody>
      </p:sp>
      <p:graphicFrame>
        <p:nvGraphicFramePr>
          <p:cNvPr id="25" name="Chart 24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July 2010</a:t>
            </a:r>
          </a:p>
        </p:txBody>
      </p:sp>
      <p:graphicFrame>
        <p:nvGraphicFramePr>
          <p:cNvPr id="27" name="Chart 26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8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August 2010</a:t>
            </a:r>
          </a:p>
        </p:txBody>
      </p:sp>
      <p:graphicFrame>
        <p:nvGraphicFramePr>
          <p:cNvPr id="30" name="Chart 29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29" name="Title 1"/>
          <p:cNvSpPr txBox="1">
            <a:spLocks/>
          </p:cNvSpPr>
          <p:nvPr/>
        </p:nvSpPr>
        <p:spPr>
          <a:xfrm>
            <a:off x="457200" y="304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Sept. 2010</a:t>
            </a:r>
          </a:p>
        </p:txBody>
      </p:sp>
      <p:graphicFrame>
        <p:nvGraphicFramePr>
          <p:cNvPr id="31" name="Chart 30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457200" y="304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Oct. 2010</a:t>
            </a:r>
          </a:p>
        </p:txBody>
      </p:sp>
      <p:graphicFrame>
        <p:nvGraphicFramePr>
          <p:cNvPr id="33" name="Chart 32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>
          <a:xfrm>
            <a:off x="457200" y="304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Nov. 2010</a:t>
            </a:r>
          </a:p>
        </p:txBody>
      </p:sp>
      <p:graphicFrame>
        <p:nvGraphicFramePr>
          <p:cNvPr id="35" name="Chart 34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36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Jan. 2011</a:t>
            </a:r>
          </a:p>
        </p:txBody>
      </p:sp>
      <p:graphicFrame>
        <p:nvGraphicFramePr>
          <p:cNvPr id="37" name="Chart 36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38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Feb. 2011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57200" y="304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March 2011</a:t>
            </a:r>
          </a:p>
        </p:txBody>
      </p:sp>
      <p:graphicFrame>
        <p:nvGraphicFramePr>
          <p:cNvPr id="42" name="Chart 41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43" name="Chart 42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44" name="Title 1"/>
          <p:cNvSpPr txBox="1">
            <a:spLocks/>
          </p:cNvSpPr>
          <p:nvPr/>
        </p:nvSpPr>
        <p:spPr>
          <a:xfrm>
            <a:off x="457200" y="304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April 2011</a:t>
            </a:r>
          </a:p>
        </p:txBody>
      </p:sp>
      <p:graphicFrame>
        <p:nvGraphicFramePr>
          <p:cNvPr id="45" name="Chart 44"/>
          <p:cNvGraphicFramePr/>
          <p:nvPr/>
        </p:nvGraphicFramePr>
        <p:xfrm>
          <a:off x="1447800" y="1828800"/>
          <a:ext cx="6781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6" name="Title 1"/>
          <p:cNvSpPr txBox="1">
            <a:spLocks/>
          </p:cNvSpPr>
          <p:nvPr/>
        </p:nvSpPr>
        <p:spPr>
          <a:xfrm>
            <a:off x="457200" y="277368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eaLnBrk="0" hangingPunct="0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9553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May 2011</a:t>
            </a:r>
          </a:p>
        </p:txBody>
      </p:sp>
    </p:spTree>
    <p:extLst>
      <p:ext uri="{BB962C8B-B14F-4D97-AF65-F5344CB8AC3E}">
        <p14:creationId xmlns:p14="http://schemas.microsoft.com/office/powerpoint/2010/main" xmlns="" val="41282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 nodeType="clickPar">
                      <p:stCondLst>
                        <p:cond delay="indefinite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Wheat Yields at Lahoma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95400" y="1524000"/>
          <a:ext cx="6172200" cy="5109192"/>
        </p:xfrm>
        <a:graphic>
          <a:graphicData uri="http://schemas.openxmlformats.org/drawingml/2006/table">
            <a:tbl>
              <a:tblPr/>
              <a:tblGrid>
                <a:gridCol w="4817471"/>
                <a:gridCol w="1354729"/>
              </a:tblGrid>
              <a:tr h="2838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Cropping System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Yield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Bu/acre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Conv.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 After Canola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Conv.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 After Summer Crops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Conv.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 Second Year After Summer Crops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CT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 After Canola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 After Summer Crops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373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Average Yields at Lahoma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76400" y="2819400"/>
          <a:ext cx="5638800" cy="2251692"/>
        </p:xfrm>
        <a:graphic>
          <a:graphicData uri="http://schemas.openxmlformats.org/drawingml/2006/table">
            <a:tbl>
              <a:tblPr/>
              <a:tblGrid>
                <a:gridCol w="4401145"/>
                <a:gridCol w="1237655"/>
              </a:tblGrid>
              <a:tr h="37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Cropping System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Yield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5179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Bu/acre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17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CT Wheat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17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17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 After Canola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17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NT Wheat After Summer Crops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525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Long-Term Wheat Yields in </a:t>
            </a:r>
            <a:r>
              <a:rPr lang="en-US" dirty="0" err="1" smtClean="0"/>
              <a:t>Goodwell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412" name="Content Placeholder 5" descr="survey_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3413"/>
            <a:ext cx="82042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55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Long-Term Sorghum Yields in </a:t>
            </a:r>
            <a:r>
              <a:rPr lang="en-US" dirty="0" err="1" smtClean="0"/>
              <a:t>Goodwell</a:t>
            </a:r>
            <a:endParaRPr lang="en-US" dirty="0"/>
          </a:p>
        </p:txBody>
      </p:sp>
      <p:pic>
        <p:nvPicPr>
          <p:cNvPr id="18435" name="Content Placeholder 7" descr="survey_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225" y="2205831"/>
            <a:ext cx="5543550" cy="3314700"/>
          </a:xfrm>
        </p:spPr>
      </p:pic>
    </p:spTree>
    <p:extLst>
      <p:ext uri="{BB962C8B-B14F-4D97-AF65-F5344CB8AC3E}">
        <p14:creationId xmlns:p14="http://schemas.microsoft.com/office/powerpoint/2010/main" xmlns="" val="23553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Temperature under No-till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5181600" cy="4572000"/>
          </a:xfrm>
        </p:spPr>
        <p:txBody>
          <a:bodyPr/>
          <a:lstStyle/>
          <a:p>
            <a:r>
              <a:rPr lang="en-US" dirty="0" smtClean="0"/>
              <a:t>Crop residues decrease soil temperature in summer months</a:t>
            </a:r>
          </a:p>
          <a:p>
            <a:r>
              <a:rPr lang="en-US" dirty="0" smtClean="0"/>
              <a:t>Can increase soil temps in winter due to insulation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78883"/>
            <a:ext cx="3305175" cy="343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36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Temperature under No-till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686800" cy="4572000"/>
          </a:xfrm>
        </p:spPr>
        <p:txBody>
          <a:bodyPr/>
          <a:lstStyle/>
          <a:p>
            <a:r>
              <a:rPr lang="en-US" dirty="0" smtClean="0"/>
              <a:t>Decreased summer soil temps can benefit late spring planted crops</a:t>
            </a:r>
          </a:p>
          <a:p>
            <a:pPr lvl="1"/>
            <a:r>
              <a:rPr lang="en-US" dirty="0" smtClean="0"/>
              <a:t>Soybeans</a:t>
            </a:r>
          </a:p>
          <a:p>
            <a:r>
              <a:rPr lang="en-US" dirty="0" smtClean="0"/>
              <a:t>Decreased temps </a:t>
            </a:r>
          </a:p>
          <a:p>
            <a:pPr marL="458788" indent="0">
              <a:spcBef>
                <a:spcPts val="0"/>
              </a:spcBef>
              <a:buNone/>
            </a:pPr>
            <a:r>
              <a:rPr lang="en-US" dirty="0" smtClean="0"/>
              <a:t>can be a challenge </a:t>
            </a:r>
          </a:p>
          <a:p>
            <a:pPr marL="458788" indent="0">
              <a:spcBef>
                <a:spcPts val="0"/>
              </a:spcBef>
              <a:buNone/>
            </a:pPr>
            <a:r>
              <a:rPr lang="en-US" dirty="0" smtClean="0"/>
              <a:t>for early planted </a:t>
            </a:r>
          </a:p>
          <a:p>
            <a:pPr marL="458788" indent="0">
              <a:spcBef>
                <a:spcPts val="0"/>
              </a:spcBef>
              <a:buNone/>
            </a:pPr>
            <a:r>
              <a:rPr lang="en-US" dirty="0" smtClean="0"/>
              <a:t>crops:</a:t>
            </a:r>
          </a:p>
          <a:p>
            <a:pPr lvl="1"/>
            <a:r>
              <a:rPr lang="en-US" dirty="0" smtClean="0"/>
              <a:t>corn</a:t>
            </a:r>
            <a:endParaRPr lang="en-US" dirty="0"/>
          </a:p>
        </p:txBody>
      </p:sp>
      <p:pic>
        <p:nvPicPr>
          <p:cNvPr id="28674" name="Picture 2" descr="C:\Users\warrejg\Documents\My Documents\My Pictures\10_19_09\DSC00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3528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23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Compaction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soils managed using modern mechanical agricultural practices are compact</a:t>
            </a:r>
          </a:p>
          <a:p>
            <a:r>
              <a:rPr lang="en-US" dirty="0" smtClean="0"/>
              <a:t>The extent of compaction and its impact on productivity is dependent on soil type and management</a:t>
            </a:r>
          </a:p>
          <a:p>
            <a:r>
              <a:rPr lang="en-US" dirty="0" smtClean="0"/>
              <a:t>Surface compaction is of specific concern for no-till soils</a:t>
            </a:r>
          </a:p>
          <a:p>
            <a:pPr lvl="1"/>
            <a:r>
              <a:rPr lang="en-US" dirty="0" smtClean="0"/>
              <a:t>Cannot be tilled 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78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Compaction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Greater efforts to limit traffic during wet periods are needed in No-till</a:t>
            </a:r>
          </a:p>
          <a:p>
            <a:r>
              <a:rPr lang="en-US" dirty="0" smtClean="0"/>
              <a:t>Controlled traffic becomes a more attractive management option for no-till systems</a:t>
            </a:r>
          </a:p>
          <a:p>
            <a:pPr lvl="1"/>
            <a:r>
              <a:rPr lang="en-US" dirty="0" smtClean="0"/>
              <a:t>Prevents whole field compaction</a:t>
            </a:r>
          </a:p>
          <a:p>
            <a:pPr lvl="1"/>
            <a:r>
              <a:rPr lang="en-US" dirty="0" smtClean="0"/>
              <a:t>Compacted traffic lanes allow for more rapid entry into field after rainfall events</a:t>
            </a:r>
          </a:p>
        </p:txBody>
      </p:sp>
    </p:spTree>
    <p:extLst>
      <p:ext uri="{BB962C8B-B14F-4D97-AF65-F5344CB8AC3E}">
        <p14:creationId xmlns:p14="http://schemas.microsoft.com/office/powerpoint/2010/main" xmlns="" val="22525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of No-till for the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78408"/>
          </a:xfrm>
        </p:spPr>
        <p:txBody>
          <a:bodyPr/>
          <a:lstStyle/>
          <a:p>
            <a:r>
              <a:rPr lang="en-US" sz="2800" dirty="0" smtClean="0"/>
              <a:t>Water Quality</a:t>
            </a:r>
          </a:p>
          <a:p>
            <a:pPr lvl="1"/>
            <a:r>
              <a:rPr lang="en-US" sz="2400" dirty="0" smtClean="0"/>
              <a:t>Nutrient, and sediment loads are decreased</a:t>
            </a:r>
          </a:p>
          <a:p>
            <a:pPr lvl="1"/>
            <a:r>
              <a:rPr lang="en-US" sz="2400" dirty="0" smtClean="0"/>
              <a:t>In regions were herbicides are used regardless of tillage they </a:t>
            </a:r>
            <a:r>
              <a:rPr lang="en-US" sz="2400" dirty="0" smtClean="0"/>
              <a:t>too </a:t>
            </a:r>
            <a:r>
              <a:rPr lang="en-US" sz="2400" dirty="0" smtClean="0"/>
              <a:t>can be </a:t>
            </a:r>
            <a:r>
              <a:rPr lang="en-US" sz="2400" dirty="0" smtClean="0"/>
              <a:t>decreased in runoff</a:t>
            </a:r>
            <a:endParaRPr lang="en-US" sz="2400" dirty="0" smtClean="0"/>
          </a:p>
          <a:p>
            <a:r>
              <a:rPr lang="en-US" sz="2800" dirty="0" smtClean="0"/>
              <a:t>Wild life habitat</a:t>
            </a:r>
          </a:p>
          <a:p>
            <a:pPr lvl="1"/>
            <a:r>
              <a:rPr lang="en-US" sz="2400" dirty="0" smtClean="0"/>
              <a:t>Pheasant in the high plains provides an example</a:t>
            </a:r>
          </a:p>
          <a:p>
            <a:r>
              <a:rPr lang="en-US" sz="2800" dirty="0" smtClean="0"/>
              <a:t>Carbon sequestration</a:t>
            </a:r>
          </a:p>
          <a:p>
            <a:r>
              <a:rPr lang="en-US" sz="2800" dirty="0" smtClean="0"/>
              <a:t>Albedo (reflectivity) of the surface can be increased</a:t>
            </a:r>
          </a:p>
          <a:p>
            <a:pPr lvl="1"/>
            <a:r>
              <a:rPr lang="en-US" sz="2400" b="1" dirty="0" smtClean="0"/>
              <a:t>MAY</a:t>
            </a:r>
            <a:r>
              <a:rPr lang="en-US" sz="2400" dirty="0" smtClean="0"/>
              <a:t> contribute to mitigation of climate change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6061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An Example of a Controlled Traffic Program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02175"/>
          </a:xfrm>
        </p:spPr>
        <p:txBody>
          <a:bodyPr/>
          <a:lstStyle/>
          <a:p>
            <a:r>
              <a:rPr lang="en-US" smtClean="0"/>
              <a:t>The key is to minimize the annual foot print. </a:t>
            </a:r>
          </a:p>
          <a:p>
            <a:pPr lvl="1"/>
            <a:r>
              <a:rPr lang="en-US" smtClean="0"/>
              <a:t>Wide traffic lanes increase the area that could be negatively impacted by traffic</a:t>
            </a:r>
          </a:p>
          <a:p>
            <a:pPr lvl="1"/>
            <a:r>
              <a:rPr lang="en-US" smtClean="0"/>
              <a:t>The system would be best served by not utilizing duels and eliminating field activities during wet conditions. 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9725" y="4876800"/>
          <a:ext cx="8462961" cy="1743075"/>
        </p:xfrm>
        <a:graphic>
          <a:graphicData uri="http://schemas.openxmlformats.org/drawingml/2006/table">
            <a:tbl>
              <a:tblPr/>
              <a:tblGrid>
                <a:gridCol w="256510"/>
                <a:gridCol w="87947"/>
                <a:gridCol w="566768"/>
                <a:gridCol w="87947"/>
                <a:gridCol w="566768"/>
                <a:gridCol w="87947"/>
                <a:gridCol w="612188"/>
                <a:gridCol w="87947"/>
                <a:gridCol w="612188"/>
                <a:gridCol w="87947"/>
                <a:gridCol w="490023"/>
                <a:gridCol w="87947"/>
                <a:gridCol w="566768"/>
                <a:gridCol w="87947"/>
                <a:gridCol w="490023"/>
                <a:gridCol w="87947"/>
                <a:gridCol w="612188"/>
                <a:gridCol w="87947"/>
                <a:gridCol w="612188"/>
                <a:gridCol w="65171"/>
                <a:gridCol w="566768"/>
                <a:gridCol w="87947"/>
                <a:gridCol w="566768"/>
                <a:gridCol w="87947"/>
                <a:gridCol w="566768"/>
                <a:gridCol w="87947"/>
                <a:gridCol w="256510"/>
              </a:tblGrid>
              <a:tr h="736987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Tractor dual</a:t>
                      </a:r>
                    </a:p>
                    <a:p>
                      <a:pPr algn="ctr" fontAlgn="b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Sprayer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Tractor</a:t>
                      </a: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Tractor</a:t>
                      </a: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Tractor dual</a:t>
                      </a:r>
                    </a:p>
                    <a:p>
                      <a:pPr algn="ctr" fontAlgn="b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Sprayer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33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750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dual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Grain Cart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Grain Cart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dual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350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An Example of a Controlled Traffic Program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Precision driving would help in row crops.</a:t>
            </a:r>
          </a:p>
          <a:p>
            <a:pPr lvl="1"/>
            <a:r>
              <a:rPr lang="en-US" smtClean="0"/>
              <a:t>Will keep tracks in the inter-row space</a:t>
            </a:r>
          </a:p>
          <a:p>
            <a:pPr lvl="1"/>
            <a:r>
              <a:rPr lang="en-US" smtClean="0"/>
              <a:t>Would not be as effective in the wheat crop</a:t>
            </a:r>
          </a:p>
          <a:p>
            <a:r>
              <a:rPr lang="en-US" smtClean="0"/>
              <a:t>Tram lines would provide for precision driving in a wheat system</a:t>
            </a:r>
          </a:p>
          <a:p>
            <a:pPr lvl="1"/>
            <a:endParaRPr lang="en-US" smtClean="0"/>
          </a:p>
          <a:p>
            <a:endParaRPr lang="en-US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39725" y="4886325"/>
          <a:ext cx="8462961" cy="1743075"/>
        </p:xfrm>
        <a:graphic>
          <a:graphicData uri="http://schemas.openxmlformats.org/drawingml/2006/table">
            <a:tbl>
              <a:tblPr/>
              <a:tblGrid>
                <a:gridCol w="256510"/>
                <a:gridCol w="87947"/>
                <a:gridCol w="566768"/>
                <a:gridCol w="87947"/>
                <a:gridCol w="566768"/>
                <a:gridCol w="87947"/>
                <a:gridCol w="612188"/>
                <a:gridCol w="87947"/>
                <a:gridCol w="612188"/>
                <a:gridCol w="87947"/>
                <a:gridCol w="490023"/>
                <a:gridCol w="87947"/>
                <a:gridCol w="566768"/>
                <a:gridCol w="87947"/>
                <a:gridCol w="490023"/>
                <a:gridCol w="87947"/>
                <a:gridCol w="612188"/>
                <a:gridCol w="87947"/>
                <a:gridCol w="612188"/>
                <a:gridCol w="65171"/>
                <a:gridCol w="566768"/>
                <a:gridCol w="87947"/>
                <a:gridCol w="566768"/>
                <a:gridCol w="87947"/>
                <a:gridCol w="566768"/>
                <a:gridCol w="87947"/>
                <a:gridCol w="256510"/>
              </a:tblGrid>
              <a:tr h="736987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Tractor dual</a:t>
                      </a:r>
                    </a:p>
                    <a:p>
                      <a:pPr algn="ctr" fontAlgn="b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Sprayer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Tractor</a:t>
                      </a: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Tractor</a:t>
                      </a: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Tractor dual</a:t>
                      </a:r>
                    </a:p>
                    <a:p>
                      <a:pPr algn="ctr" fontAlgn="b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Sprayer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33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Combine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750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dual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Grain Cart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Grain Cart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dual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86" marR="5286" marT="52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66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No-Till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Earliest forms of No-till were adopted during the 1960 in the U.S.</a:t>
            </a:r>
          </a:p>
          <a:p>
            <a:r>
              <a:rPr lang="en-US" dirty="0" smtClean="0"/>
              <a:t>No-till adoption was made possible by:</a:t>
            </a:r>
          </a:p>
          <a:p>
            <a:pPr lvl="1"/>
            <a:r>
              <a:rPr lang="en-US" dirty="0" smtClean="0"/>
              <a:t>Development of Herbicides </a:t>
            </a:r>
          </a:p>
          <a:p>
            <a:pPr lvl="1"/>
            <a:r>
              <a:rPr lang="en-US" dirty="0" smtClean="0"/>
              <a:t>Demonstration sites </a:t>
            </a:r>
          </a:p>
          <a:p>
            <a:pPr lvl="1"/>
            <a:r>
              <a:rPr lang="en-US" dirty="0" smtClean="0"/>
              <a:t>Introduction of fluted coulter planters </a:t>
            </a:r>
          </a:p>
          <a:p>
            <a:r>
              <a:rPr lang="en-US" dirty="0" smtClean="0"/>
              <a:t>However, adoption was limited to a small portion of cropland until the 1990s</a:t>
            </a:r>
          </a:p>
          <a:p>
            <a:r>
              <a:rPr lang="en-US" dirty="0" smtClean="0"/>
              <a:t>30 years for a significant change in cultural practices!!!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No-Till Adoption</a:t>
            </a: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457200" y="1371600"/>
          <a:ext cx="8305800" cy="3916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8022" y="5181600"/>
            <a:ext cx="537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Conservation Technology Information Center, 2004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6019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OSU Extension Survey found that No-till practices were implemented on 28% of Oklahoma Cropland in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No-Till in South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/>
          <a:lstStyle/>
          <a:p>
            <a:r>
              <a:rPr lang="en-US" dirty="0" smtClean="0"/>
              <a:t>South America has experienced the most impressive rate of no-till adoption</a:t>
            </a:r>
          </a:p>
          <a:p>
            <a:r>
              <a:rPr lang="en-US" dirty="0" smtClean="0"/>
              <a:t>Increased from 0.7 to 40.6 </a:t>
            </a:r>
            <a:r>
              <a:rPr lang="en-US" dirty="0" err="1" smtClean="0"/>
              <a:t>Mha</a:t>
            </a:r>
            <a:r>
              <a:rPr lang="en-US" dirty="0" smtClean="0"/>
              <a:t> between 1987 to 2004</a:t>
            </a:r>
          </a:p>
          <a:p>
            <a:r>
              <a:rPr lang="en-US" dirty="0" smtClean="0"/>
              <a:t>Paraguay has the larges percentage of No-till cropland in the world, </a:t>
            </a:r>
          </a:p>
          <a:p>
            <a:pPr lvl="1"/>
            <a:r>
              <a:rPr lang="en-US" dirty="0" smtClean="0"/>
              <a:t>Nearly 70% of the cropland is in no-till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No-Till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0808"/>
          </a:xfrm>
        </p:spPr>
        <p:txBody>
          <a:bodyPr/>
          <a:lstStyle/>
          <a:p>
            <a:r>
              <a:rPr lang="en-US" dirty="0" smtClean="0"/>
              <a:t>Efforts to establish no-till were initiated in the 1950</a:t>
            </a:r>
          </a:p>
          <a:p>
            <a:r>
              <a:rPr lang="en-US" dirty="0" smtClean="0"/>
              <a:t>Adoption was limited because of problems with weed control</a:t>
            </a:r>
          </a:p>
          <a:p>
            <a:r>
              <a:rPr lang="en-US" dirty="0" smtClean="0"/>
              <a:t>Similar story to the U.S.</a:t>
            </a:r>
          </a:p>
          <a:p>
            <a:pPr lvl="1"/>
            <a:r>
              <a:rPr lang="en-US" dirty="0" smtClean="0"/>
              <a:t>The first experience producers had were negative.</a:t>
            </a:r>
          </a:p>
          <a:p>
            <a:pPr lvl="1"/>
            <a:r>
              <a:rPr lang="en-US" dirty="0" smtClean="0"/>
              <a:t>This appears to have delayed adoption even after technologies were improved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No-till in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78408"/>
          </a:xfrm>
        </p:spPr>
        <p:txBody>
          <a:bodyPr/>
          <a:lstStyle/>
          <a:p>
            <a:r>
              <a:rPr lang="en-US" dirty="0" smtClean="0"/>
              <a:t>In general, adoption is very limited</a:t>
            </a:r>
          </a:p>
          <a:p>
            <a:r>
              <a:rPr lang="en-US" dirty="0" smtClean="0"/>
              <a:t>In Africa, adoption is limited by </a:t>
            </a:r>
          </a:p>
          <a:p>
            <a:pPr lvl="1"/>
            <a:r>
              <a:rPr lang="en-US" dirty="0" smtClean="0"/>
              <a:t>Cost of mechanized no-till equipment</a:t>
            </a:r>
          </a:p>
          <a:p>
            <a:pPr lvl="1"/>
            <a:r>
              <a:rPr lang="en-US" dirty="0" smtClean="0"/>
              <a:t>Land tenure</a:t>
            </a:r>
          </a:p>
          <a:p>
            <a:pPr lvl="1"/>
            <a:r>
              <a:rPr lang="en-US" dirty="0" smtClean="0"/>
              <a:t>Harsh climate conditions????????</a:t>
            </a:r>
          </a:p>
          <a:p>
            <a:pPr lvl="1"/>
            <a:r>
              <a:rPr lang="en-US" dirty="0" smtClean="0"/>
              <a:t>Lack of knowledge</a:t>
            </a:r>
          </a:p>
          <a:p>
            <a:pPr lvl="1"/>
            <a:r>
              <a:rPr lang="en-US" dirty="0" smtClean="0"/>
              <a:t>Lack of crop residues (cultural practices associated with animal production and fuel)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No-Till in 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 represents a small faction of total cropland management</a:t>
            </a:r>
          </a:p>
          <a:p>
            <a:r>
              <a:rPr lang="en-US" dirty="0" smtClean="0"/>
              <a:t>India provides for some optimism: </a:t>
            </a:r>
          </a:p>
          <a:p>
            <a:pPr lvl="1"/>
            <a:r>
              <a:rPr lang="en-US" dirty="0" smtClean="0"/>
              <a:t>No till wheat acres increased from 400 ha in 1998 to 2.2 </a:t>
            </a:r>
            <a:r>
              <a:rPr lang="en-US" dirty="0" err="1" smtClean="0"/>
              <a:t>Mha</a:t>
            </a:r>
            <a:r>
              <a:rPr lang="en-US" dirty="0" smtClean="0"/>
              <a:t> in 2005.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No-till in Australia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No-till is expanding rapidly</a:t>
            </a:r>
          </a:p>
          <a:p>
            <a:r>
              <a:rPr lang="en-US" dirty="0" smtClean="0"/>
              <a:t>In Western Australia 85% of cropland is no-till</a:t>
            </a:r>
          </a:p>
          <a:p>
            <a:r>
              <a:rPr lang="en-US" dirty="0" smtClean="0"/>
              <a:t>Nationally only 40% of cropland is under no-till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thoughts on Why No-Till Adoption has been Slow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r>
              <a:rPr lang="en-US" sz="2800" dirty="0" smtClean="0"/>
              <a:t>Reinvestment costs for older producers</a:t>
            </a:r>
          </a:p>
          <a:p>
            <a:pPr lvl="1"/>
            <a:r>
              <a:rPr lang="en-US" sz="2400" dirty="0" smtClean="0"/>
              <a:t>65 year old farmers are generally not interested in borrowing money and changing their business model</a:t>
            </a:r>
          </a:p>
          <a:p>
            <a:r>
              <a:rPr lang="en-US" sz="2800" dirty="0" smtClean="0"/>
              <a:t>Knowledge gaps must be filled</a:t>
            </a:r>
          </a:p>
          <a:p>
            <a:pPr lvl="1"/>
            <a:r>
              <a:rPr lang="en-US" sz="2400" dirty="0" smtClean="0"/>
              <a:t>This takes time and effort</a:t>
            </a:r>
          </a:p>
          <a:p>
            <a:r>
              <a:rPr lang="en-US" sz="2800" dirty="0" smtClean="0"/>
              <a:t>Early efforts had limited success</a:t>
            </a:r>
          </a:p>
          <a:p>
            <a:pPr lvl="1"/>
            <a:r>
              <a:rPr lang="en-US" sz="2400" dirty="0" smtClean="0"/>
              <a:t>We have better equipment and technologies</a:t>
            </a:r>
          </a:p>
          <a:p>
            <a:r>
              <a:rPr lang="en-US" sz="2800" dirty="0" smtClean="0"/>
              <a:t>Perception that no-till can not be grazed</a:t>
            </a:r>
          </a:p>
          <a:p>
            <a:pPr lvl="1"/>
            <a:r>
              <a:rPr lang="en-US" sz="2400" dirty="0" smtClean="0"/>
              <a:t>It can be successfully grazed but changes are required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787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Challenges in using No-till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78408"/>
          </a:xfrm>
        </p:spPr>
        <p:txBody>
          <a:bodyPr/>
          <a:lstStyle/>
          <a:p>
            <a:r>
              <a:rPr lang="en-US" sz="2800" dirty="0" smtClean="0"/>
              <a:t>Increased herbicide use</a:t>
            </a:r>
          </a:p>
          <a:p>
            <a:r>
              <a:rPr lang="en-US" sz="2800" dirty="0" smtClean="0"/>
              <a:t>Stratification of nutrients resulting </a:t>
            </a:r>
            <a:r>
              <a:rPr lang="en-US" sz="2800" dirty="0" smtClean="0"/>
              <a:t>in </a:t>
            </a:r>
            <a:r>
              <a:rPr lang="en-US" sz="2800" dirty="0" smtClean="0"/>
              <a:t>increased risk of dissolved nutrient runoff.</a:t>
            </a:r>
          </a:p>
          <a:p>
            <a:r>
              <a:rPr lang="en-US" sz="2800" dirty="0" smtClean="0"/>
              <a:t>Improvements in </a:t>
            </a:r>
            <a:r>
              <a:rPr lang="en-US" sz="2800" dirty="0" err="1" smtClean="0"/>
              <a:t>macroporosity</a:t>
            </a:r>
            <a:r>
              <a:rPr lang="en-US" sz="2800" dirty="0" smtClean="0"/>
              <a:t> and water infiltration can cause increased leaching</a:t>
            </a:r>
          </a:p>
          <a:p>
            <a:pPr lvl="1"/>
            <a:r>
              <a:rPr lang="en-US" sz="2000" dirty="0" smtClean="0"/>
              <a:t>Particularly concerning in systems with subsurface drainage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6844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No-Till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4608"/>
          </a:xfrm>
        </p:spPr>
        <p:txBody>
          <a:bodyPr/>
          <a:lstStyle/>
          <a:p>
            <a:r>
              <a:rPr lang="en-US" sz="2600" dirty="0" smtClean="0"/>
              <a:t>Herbicide Resistance</a:t>
            </a:r>
          </a:p>
          <a:p>
            <a:r>
              <a:rPr lang="en-US" sz="2600" dirty="0" smtClean="0"/>
              <a:t>Increased management requirements</a:t>
            </a:r>
          </a:p>
          <a:p>
            <a:r>
              <a:rPr lang="en-US" sz="2600" dirty="0" smtClean="0"/>
              <a:t>Crop rotations must be developed</a:t>
            </a:r>
          </a:p>
          <a:p>
            <a:r>
              <a:rPr lang="en-US" sz="2600" dirty="0" smtClean="0"/>
              <a:t>Soil compaction </a:t>
            </a:r>
          </a:p>
          <a:p>
            <a:r>
              <a:rPr lang="en-US" sz="2600" dirty="0" smtClean="0"/>
              <a:t>Must be more selective with regard to planting conditions</a:t>
            </a:r>
          </a:p>
          <a:p>
            <a:pPr lvl="1"/>
            <a:r>
              <a:rPr lang="en-US" sz="2400" dirty="0" smtClean="0"/>
              <a:t>For example should wait until residues are dry </a:t>
            </a:r>
          </a:p>
          <a:p>
            <a:pPr lvl="1"/>
            <a:r>
              <a:rPr lang="en-US" sz="2400" dirty="0" smtClean="0"/>
              <a:t>“Dusting in” a crop is more challenging but can be done in no-till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94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99306"/>
          </a:xfrm>
        </p:spPr>
        <p:txBody>
          <a:bodyPr/>
          <a:lstStyle/>
          <a:p>
            <a:r>
              <a:rPr lang="en-US" dirty="0" smtClean="0"/>
              <a:t>Challenges to No-Till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07008"/>
          </a:xfrm>
        </p:spPr>
        <p:txBody>
          <a:bodyPr/>
          <a:lstStyle/>
          <a:p>
            <a:r>
              <a:rPr lang="en-US" sz="2800" dirty="0" smtClean="0"/>
              <a:t>Grazing No-Till</a:t>
            </a:r>
          </a:p>
          <a:p>
            <a:pPr lvl="1"/>
            <a:r>
              <a:rPr lang="en-US" sz="2400" dirty="0" smtClean="0"/>
              <a:t>Recent studies have shown that grazing can improve microbial activity and nutrient cycling</a:t>
            </a:r>
          </a:p>
          <a:p>
            <a:pPr lvl="1"/>
            <a:r>
              <a:rPr lang="en-US" sz="2400" dirty="0"/>
              <a:t>Dual purpose no-till has been shown to be equally successful as tillage systems</a:t>
            </a:r>
          </a:p>
          <a:p>
            <a:pPr lvl="1"/>
            <a:r>
              <a:rPr lang="en-US" sz="2400" dirty="0"/>
              <a:t>Fall forage production can be lower however, </a:t>
            </a:r>
            <a:r>
              <a:rPr lang="en-US" sz="2400" dirty="0" smtClean="0"/>
              <a:t>weight gains </a:t>
            </a:r>
            <a:r>
              <a:rPr lang="en-US" sz="2400" dirty="0"/>
              <a:t>are generally similar </a:t>
            </a:r>
            <a:r>
              <a:rPr lang="en-US" sz="2400" dirty="0" smtClean="0"/>
              <a:t>because </a:t>
            </a:r>
            <a:r>
              <a:rPr lang="en-US" sz="2400" dirty="0"/>
              <a:t>cattle don’t bog down during wet conditions</a:t>
            </a:r>
          </a:p>
          <a:p>
            <a:pPr lvl="1"/>
            <a:r>
              <a:rPr lang="en-US" sz="2400" dirty="0" smtClean="0"/>
              <a:t>Earlier </a:t>
            </a:r>
            <a:r>
              <a:rPr lang="en-US" sz="2400" dirty="0"/>
              <a:t>planting </a:t>
            </a:r>
            <a:r>
              <a:rPr lang="en-US" sz="2400" dirty="0" smtClean="0"/>
              <a:t>may also overcome cooler </a:t>
            </a:r>
            <a:r>
              <a:rPr lang="en-US" sz="2400" dirty="0"/>
              <a:t>soil </a:t>
            </a:r>
            <a:r>
              <a:rPr lang="en-US" sz="2400" dirty="0" smtClean="0"/>
              <a:t>temps</a:t>
            </a:r>
          </a:p>
          <a:p>
            <a:pPr lvl="2"/>
            <a:r>
              <a:rPr lang="en-US" sz="2200" dirty="0" smtClean="0"/>
              <a:t>However, this must be weighted against pest pressure that can occur in early planted wheat</a:t>
            </a:r>
            <a:endParaRPr lang="en-US" sz="2200" dirty="0"/>
          </a:p>
          <a:p>
            <a:pPr lvl="1"/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2339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</p:spPr>
        <p:txBody>
          <a:bodyPr>
            <a:normAutofit/>
          </a:bodyPr>
          <a:lstStyle/>
          <a:p>
            <a:r>
              <a:rPr lang="en-US" dirty="0" smtClean="0"/>
              <a:t>Other challenges to No-till Grazing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791200" cy="2286000"/>
          </a:xfrm>
        </p:spPr>
        <p:txBody>
          <a:bodyPr/>
          <a:lstStyle/>
          <a:p>
            <a:r>
              <a:rPr lang="en-US" sz="2800" dirty="0" smtClean="0"/>
              <a:t>Must </a:t>
            </a:r>
            <a:r>
              <a:rPr lang="en-US" sz="2800" dirty="0"/>
              <a:t>be careful not to over graze</a:t>
            </a:r>
          </a:p>
          <a:p>
            <a:pPr lvl="1"/>
            <a:r>
              <a:rPr lang="en-US" sz="2400" dirty="0"/>
              <a:t>Residue management is critical</a:t>
            </a:r>
          </a:p>
          <a:p>
            <a:pPr lvl="1"/>
            <a:r>
              <a:rPr lang="en-US" sz="2400" dirty="0"/>
              <a:t>Sufficient residue must be maintained to protect the soil surface </a:t>
            </a:r>
          </a:p>
          <a:p>
            <a:endParaRPr lang="en-US" dirty="0"/>
          </a:p>
        </p:txBody>
      </p:sp>
      <p:pic>
        <p:nvPicPr>
          <p:cNvPr id="4" name="Picture 3" descr="DSC005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550" y="35814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5257800" y="4267200"/>
            <a:ext cx="160020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886200" y="3810000"/>
            <a:ext cx="2684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 inches below the surface</a:t>
            </a:r>
          </a:p>
        </p:txBody>
      </p:sp>
      <p:pic>
        <p:nvPicPr>
          <p:cNvPr id="7" name="Picture 6" descr="2011-04-20 13.43.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warrejg\Documents\My Documents\My Pictures\7_01_09\DSC00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SC00771cropp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2663391"/>
            <a:ext cx="3124200" cy="4194609"/>
          </a:xfrm>
          <a:prstGeom prst="rect">
            <a:avLst/>
          </a:prstGeom>
        </p:spPr>
      </p:pic>
      <p:pic>
        <p:nvPicPr>
          <p:cNvPr id="10" name="Picture 9" descr="DSC01951cropp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50" y="2667000"/>
            <a:ext cx="31432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12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Grazing No-till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Residue will prevent crusting and further deterioration of soil condition during fallow period</a:t>
            </a:r>
          </a:p>
          <a:p>
            <a:r>
              <a:rPr lang="en-US" dirty="0" smtClean="0"/>
              <a:t>Wetting and drying cycles will alleviate compaction</a:t>
            </a:r>
          </a:p>
          <a:p>
            <a:r>
              <a:rPr lang="en-US" dirty="0" smtClean="0"/>
              <a:t>Maintenance </a:t>
            </a:r>
            <a:r>
              <a:rPr lang="en-US" dirty="0" smtClean="0"/>
              <a:t>of residue or green growing plants also ensure active root growth which prevent compaction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6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99306"/>
          </a:xfrm>
        </p:spPr>
        <p:txBody>
          <a:bodyPr/>
          <a:lstStyle/>
          <a:p>
            <a:r>
              <a:rPr lang="en-US" dirty="0"/>
              <a:t>Grazing No-till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88008"/>
          </a:xfrm>
        </p:spPr>
        <p:txBody>
          <a:bodyPr/>
          <a:lstStyle/>
          <a:p>
            <a:r>
              <a:rPr lang="en-US" dirty="0" smtClean="0"/>
              <a:t>If </a:t>
            </a:r>
            <a:r>
              <a:rPr lang="en-US" dirty="0" smtClean="0"/>
              <a:t>severe compaction results from gazing deep tillage is not required</a:t>
            </a:r>
          </a:p>
          <a:p>
            <a:r>
              <a:rPr lang="en-US" dirty="0" smtClean="0"/>
              <a:t>Grazing generally will only compact soil at 0-4 inches</a:t>
            </a:r>
          </a:p>
          <a:p>
            <a:r>
              <a:rPr lang="en-US" dirty="0" smtClean="0"/>
              <a:t>Shallow ripping </a:t>
            </a:r>
          </a:p>
          <a:p>
            <a:pPr marL="458788" indent="0">
              <a:spcBef>
                <a:spcPts val="0"/>
              </a:spcBef>
              <a:buNone/>
            </a:pPr>
            <a:r>
              <a:rPr lang="en-US" dirty="0" smtClean="0"/>
              <a:t>will break up </a:t>
            </a:r>
          </a:p>
          <a:p>
            <a:pPr marL="458788" indent="0">
              <a:spcBef>
                <a:spcPts val="0"/>
              </a:spcBef>
              <a:buNone/>
            </a:pPr>
            <a:r>
              <a:rPr lang="en-US" dirty="0" smtClean="0"/>
              <a:t>compaction from</a:t>
            </a:r>
          </a:p>
          <a:p>
            <a:pPr marL="458788" indent="0">
              <a:spcBef>
                <a:spcPts val="0"/>
              </a:spcBef>
              <a:buNone/>
            </a:pPr>
            <a:r>
              <a:rPr lang="en-US" dirty="0" smtClean="0"/>
              <a:t>grazing</a:t>
            </a:r>
            <a:endParaRPr lang="en-US" dirty="0"/>
          </a:p>
        </p:txBody>
      </p:sp>
      <p:pic>
        <p:nvPicPr>
          <p:cNvPr id="4" name="Picture 3" descr="DSC006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3202517"/>
            <a:ext cx="4873978" cy="36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219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0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5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6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7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8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19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20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2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2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2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Verve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12576</TotalTime>
  <Words>1714</Words>
  <Application>Microsoft Office PowerPoint</Application>
  <PresentationFormat>On-screen Show (4:3)</PresentationFormat>
  <Paragraphs>414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No-Till </vt:lpstr>
      <vt:lpstr>Benefits of No-till for Crop Production (Table 8.3 page 203)</vt:lpstr>
      <vt:lpstr>Benefits of No-till for the Environment</vt:lpstr>
      <vt:lpstr>Environmental Challenges in using No-till</vt:lpstr>
      <vt:lpstr>Challenges to No-Till</vt:lpstr>
      <vt:lpstr>Challenges to No-Till</vt:lpstr>
      <vt:lpstr>Other challenges to No-till Grazing</vt:lpstr>
      <vt:lpstr>Grazing No-till</vt:lpstr>
      <vt:lpstr>Grazing No-till</vt:lpstr>
      <vt:lpstr>Soil Structural Improvements</vt:lpstr>
      <vt:lpstr>Soil Structural Improvements</vt:lpstr>
      <vt:lpstr>Soil Structural Improvements</vt:lpstr>
      <vt:lpstr>Soil Structural Improvements</vt:lpstr>
      <vt:lpstr>Surface Evidence of Soil Structure</vt:lpstr>
      <vt:lpstr>Surface Evidence of Soil Structure</vt:lpstr>
      <vt:lpstr>Topsoil structure</vt:lpstr>
      <vt:lpstr>Benefits of Structure</vt:lpstr>
      <vt:lpstr>Influence of No-Till on Evaporation</vt:lpstr>
      <vt:lpstr>Soil Water in 0-15 inch Depth at Lahoma (7/09-6/11)</vt:lpstr>
      <vt:lpstr>Soil Water in 4 ft Profile at Lahoma (7/09-6/11)</vt:lpstr>
      <vt:lpstr>July 2009</vt:lpstr>
      <vt:lpstr>Wheat Yields at Lahoma</vt:lpstr>
      <vt:lpstr>Average Yields at Lahoma</vt:lpstr>
      <vt:lpstr>Long-Term Wheat Yields in Goodwell </vt:lpstr>
      <vt:lpstr>Long-Term Sorghum Yields in Goodwell</vt:lpstr>
      <vt:lpstr>Soil Temperature under No-till</vt:lpstr>
      <vt:lpstr>Soil Temperature under No-till</vt:lpstr>
      <vt:lpstr>Soil Compaction</vt:lpstr>
      <vt:lpstr>Soil Compaction</vt:lpstr>
      <vt:lpstr>An Example of a Controlled Traffic Program</vt:lpstr>
      <vt:lpstr>An Example of a Controlled Traffic Program</vt:lpstr>
      <vt:lpstr>A Brief History of No-Till</vt:lpstr>
      <vt:lpstr>No-Till Adoption</vt:lpstr>
      <vt:lpstr>No-Till in South America</vt:lpstr>
      <vt:lpstr>No-Till in Europe</vt:lpstr>
      <vt:lpstr>No-till in Africa</vt:lpstr>
      <vt:lpstr>No-Till in Asia</vt:lpstr>
      <vt:lpstr>No-till in Australia</vt:lpstr>
      <vt:lpstr>My thoughts on Why No-Till Adoption has been Slow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Carbon Sequestration and carbon credit</dc:title>
  <dc:creator>jason.warren</dc:creator>
  <cp:lastModifiedBy>jason.warren</cp:lastModifiedBy>
  <cp:revision>313</cp:revision>
  <dcterms:created xsi:type="dcterms:W3CDTF">2008-12-15T15:24:48Z</dcterms:created>
  <dcterms:modified xsi:type="dcterms:W3CDTF">2012-02-28T13:26:32Z</dcterms:modified>
</cp:coreProperties>
</file>