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34"/>
  </p:notesMasterIdLst>
  <p:sldIdLst>
    <p:sldId id="672" r:id="rId2"/>
    <p:sldId id="673" r:id="rId3"/>
    <p:sldId id="674" r:id="rId4"/>
    <p:sldId id="694" r:id="rId5"/>
    <p:sldId id="695" r:id="rId6"/>
    <p:sldId id="696" r:id="rId7"/>
    <p:sldId id="676" r:id="rId8"/>
    <p:sldId id="689" r:id="rId9"/>
    <p:sldId id="687" r:id="rId10"/>
    <p:sldId id="691" r:id="rId11"/>
    <p:sldId id="688" r:id="rId12"/>
    <p:sldId id="690" r:id="rId13"/>
    <p:sldId id="692" r:id="rId14"/>
    <p:sldId id="693" r:id="rId15"/>
    <p:sldId id="675" r:id="rId16"/>
    <p:sldId id="697" r:id="rId17"/>
    <p:sldId id="698" r:id="rId18"/>
    <p:sldId id="699" r:id="rId19"/>
    <p:sldId id="700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09" r:id="rId28"/>
    <p:sldId id="710" r:id="rId29"/>
    <p:sldId id="711" r:id="rId30"/>
    <p:sldId id="712" r:id="rId31"/>
    <p:sldId id="713" r:id="rId32"/>
    <p:sldId id="70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rren, Jason" initials="W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0110" autoAdjust="0"/>
  </p:normalViewPr>
  <p:slideViewPr>
    <p:cSldViewPr showGuides="1">
      <p:cViewPr varScale="1">
        <p:scale>
          <a:sx n="94" d="100"/>
          <a:sy n="94" d="100"/>
        </p:scale>
        <p:origin x="-372" y="-108"/>
      </p:cViewPr>
      <p:guideLst>
        <p:guide orient="horz" pos="1248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rcgis\soybean\profile%20discriptions%20for%20each%20sit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%20Research\Soybean\Field%20Scale%20Study\Master%20Otto%20soiltest%20and%20Corre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%20Research\Soybean\Field%20Scale%20Study\Master%20Otto%20soiltest%20and%20Correlation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OSU%20Research\Soybean\Field%20Scale%20Study\Master%20Otto%20soiltest%20and%20Correlation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ason.warren\Application%20Data\Microsoft\Excel\Book5%20(version%201).xlsb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1345494313210925"/>
                  <c:y val="-6.8432852143482062E-2"/>
                </c:manualLayout>
              </c:layout>
              <c:numFmt formatCode="General" sourceLinked="0"/>
            </c:trendlineLbl>
          </c:trendline>
          <c:xVal>
            <c:numRef>
              <c:f>Sheet4!$E$29:$E$41</c:f>
              <c:numCache>
                <c:formatCode>General</c:formatCode>
                <c:ptCount val="13"/>
                <c:pt idx="0" formatCode="0">
                  <c:v>16.929133858267644</c:v>
                </c:pt>
                <c:pt idx="1">
                  <c:v>23.5</c:v>
                </c:pt>
                <c:pt idx="2">
                  <c:v>25</c:v>
                </c:pt>
                <c:pt idx="3">
                  <c:v>18.5</c:v>
                </c:pt>
                <c:pt idx="4">
                  <c:v>23.25</c:v>
                </c:pt>
                <c:pt idx="5">
                  <c:v>9</c:v>
                </c:pt>
                <c:pt idx="7" formatCode="0">
                  <c:v>22</c:v>
                </c:pt>
                <c:pt idx="8">
                  <c:v>19</c:v>
                </c:pt>
                <c:pt idx="9" formatCode="0">
                  <c:v>22</c:v>
                </c:pt>
                <c:pt idx="10">
                  <c:v>19</c:v>
                </c:pt>
                <c:pt idx="11" formatCode="0">
                  <c:v>21.653543307086615</c:v>
                </c:pt>
                <c:pt idx="12" formatCode="0">
                  <c:v>14</c:v>
                </c:pt>
              </c:numCache>
            </c:numRef>
          </c:xVal>
          <c:yVal>
            <c:numRef>
              <c:f>Sheet4!$F$29:$F$41</c:f>
              <c:numCache>
                <c:formatCode>General</c:formatCode>
                <c:ptCount val="13"/>
                <c:pt idx="0">
                  <c:v>40</c:v>
                </c:pt>
                <c:pt idx="1">
                  <c:v>34</c:v>
                </c:pt>
                <c:pt idx="2">
                  <c:v>40</c:v>
                </c:pt>
                <c:pt idx="3">
                  <c:v>25</c:v>
                </c:pt>
                <c:pt idx="4">
                  <c:v>55</c:v>
                </c:pt>
                <c:pt idx="5">
                  <c:v>12</c:v>
                </c:pt>
                <c:pt idx="7">
                  <c:v>33</c:v>
                </c:pt>
                <c:pt idx="8">
                  <c:v>19</c:v>
                </c:pt>
                <c:pt idx="9">
                  <c:v>29</c:v>
                </c:pt>
                <c:pt idx="10">
                  <c:v>25</c:v>
                </c:pt>
                <c:pt idx="11">
                  <c:v>54</c:v>
                </c:pt>
                <c:pt idx="12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07904"/>
        <c:axId val="146909824"/>
      </c:scatterChart>
      <c:valAx>
        <c:axId val="14690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to limiting layer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46909824"/>
        <c:crosses val="autoZero"/>
        <c:crossBetween val="midCat"/>
      </c:valAx>
      <c:valAx>
        <c:axId val="146909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(bu/acre)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07904"/>
        <c:crosses val="autoZero"/>
        <c:crossBetween val="midCat"/>
      </c:valAx>
    </c:plotArea>
    <c:plotVisOnly val="1"/>
    <c:dispBlanksAs val="gap"/>
    <c:showDLblsOverMax val="0"/>
  </c:chart>
  <c:spPr>
    <a:solidFill>
      <a:sysClr val="windowText" lastClr="000000">
        <a:lumMod val="75000"/>
        <a:lumOff val="25000"/>
      </a:sysClr>
    </a:solidFill>
  </c:spPr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1753744637342019"/>
                  <c:y val="-5.020778652668416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0.88x + 13.1
r² = 0.71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'Deep Soil Cores'!$C$2:$C$11</c:f>
              <c:numCache>
                <c:formatCode>0</c:formatCode>
                <c:ptCount val="10"/>
                <c:pt idx="0">
                  <c:v>31.889763779527556</c:v>
                </c:pt>
                <c:pt idx="1">
                  <c:v>13.385826771653544</c:v>
                </c:pt>
                <c:pt idx="2">
                  <c:v>13.77952755905512</c:v>
                </c:pt>
                <c:pt idx="4">
                  <c:v>29.527559055118111</c:v>
                </c:pt>
                <c:pt idx="5">
                  <c:v>33.070866141732267</c:v>
                </c:pt>
                <c:pt idx="6">
                  <c:v>12.204724409448819</c:v>
                </c:pt>
                <c:pt idx="7">
                  <c:v>24.015748031496063</c:v>
                </c:pt>
                <c:pt idx="8">
                  <c:v>35.826771653543297</c:v>
                </c:pt>
                <c:pt idx="9">
                  <c:v>14.566929133858268</c:v>
                </c:pt>
              </c:numCache>
            </c:numRef>
          </c:xVal>
          <c:yVal>
            <c:numRef>
              <c:f>'Deep Soil Cores'!$B$2:$B$11</c:f>
              <c:numCache>
                <c:formatCode>General</c:formatCode>
                <c:ptCount val="10"/>
                <c:pt idx="0">
                  <c:v>39.631400000000006</c:v>
                </c:pt>
                <c:pt idx="1">
                  <c:v>31.577400000000001</c:v>
                </c:pt>
                <c:pt idx="2">
                  <c:v>21.526</c:v>
                </c:pt>
                <c:pt idx="4">
                  <c:v>40.755100000000006</c:v>
                </c:pt>
                <c:pt idx="5">
                  <c:v>52.539700000000003</c:v>
                </c:pt>
                <c:pt idx="6">
                  <c:v>25.018799999999995</c:v>
                </c:pt>
                <c:pt idx="7">
                  <c:v>31.868200000000002</c:v>
                </c:pt>
                <c:pt idx="8">
                  <c:v>37.746200000000002</c:v>
                </c:pt>
                <c:pt idx="9">
                  <c:v>21.669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607872"/>
        <c:axId val="162609792"/>
      </c:scatterChart>
      <c:valAx>
        <c:axId val="16260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to Restrictive Layer (in)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62609792"/>
        <c:crosses val="autoZero"/>
        <c:crossBetween val="midCat"/>
      </c:valAx>
      <c:valAx>
        <c:axId val="162609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607872"/>
        <c:crosses val="autoZero"/>
        <c:crossBetween val="midCat"/>
      </c:valAx>
    </c:plotArea>
    <c:plotVisOnly val="1"/>
    <c:dispBlanksAs val="gap"/>
    <c:showDLblsOverMax val="0"/>
  </c:chart>
  <c:spPr>
    <a:solidFill>
      <a:schemeClr val="tx1">
        <a:lumMod val="50000"/>
        <a:lumOff val="50000"/>
      </a:schemeClr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 vs Yield</c:v>
          </c:tx>
          <c:spPr>
            <a:ln w="47625">
              <a:noFill/>
            </a:ln>
          </c:spP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20965181991180812"/>
                  <c:y val="-0.224543326647553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-0.0008x2 + 0.39x + 13.5
r² = 0.28</a:t>
                    </a:r>
                  </a:p>
                </c:rich>
              </c:tx>
              <c:numFmt formatCode="General" sourceLinked="0"/>
            </c:trendlineLbl>
          </c:trendline>
          <c:xVal>
            <c:strRef>
              <c:f>'Grid Soil Samples'!$K$2:$K$57</c:f>
              <c:strCache>
                <c:ptCount val="56"/>
                <c:pt idx="0">
                  <c:v>39</c:v>
                </c:pt>
                <c:pt idx="1">
                  <c:v>32</c:v>
                </c:pt>
                <c:pt idx="2">
                  <c:v>26</c:v>
                </c:pt>
                <c:pt idx="3">
                  <c:v>46</c:v>
                </c:pt>
                <c:pt idx="4">
                  <c:v>19</c:v>
                </c:pt>
                <c:pt idx="5">
                  <c:v>41</c:v>
                </c:pt>
                <c:pt idx="6">
                  <c:v>26</c:v>
                </c:pt>
                <c:pt idx="7">
                  <c:v>18</c:v>
                </c:pt>
                <c:pt idx="8">
                  <c:v>25</c:v>
                </c:pt>
                <c:pt idx="9">
                  <c:v>24</c:v>
                </c:pt>
                <c:pt idx="10">
                  <c:v>28</c:v>
                </c:pt>
                <c:pt idx="11">
                  <c:v>33</c:v>
                </c:pt>
                <c:pt idx="12">
                  <c:v>32</c:v>
                </c:pt>
                <c:pt idx="13">
                  <c:v>25</c:v>
                </c:pt>
                <c:pt idx="14">
                  <c:v>43</c:v>
                </c:pt>
                <c:pt idx="15">
                  <c:v>13</c:v>
                </c:pt>
                <c:pt idx="16">
                  <c:v>42</c:v>
                </c:pt>
                <c:pt idx="17">
                  <c:v>29</c:v>
                </c:pt>
                <c:pt idx="18">
                  <c:v>27</c:v>
                </c:pt>
                <c:pt idx="19">
                  <c:v>34</c:v>
                </c:pt>
                <c:pt idx="20">
                  <c:v>28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  <c:pt idx="24">
                  <c:v>19</c:v>
                </c:pt>
                <c:pt idx="25">
                  <c:v>32</c:v>
                </c:pt>
                <c:pt idx="26">
                  <c:v>37</c:v>
                </c:pt>
                <c:pt idx="27">
                  <c:v>40</c:v>
                </c:pt>
                <c:pt idx="28">
                  <c:v>46</c:v>
                </c:pt>
                <c:pt idx="29">
                  <c:v>57</c:v>
                </c:pt>
                <c:pt idx="30">
                  <c:v>29</c:v>
                </c:pt>
                <c:pt idx="31">
                  <c:v>42</c:v>
                </c:pt>
                <c:pt idx="32">
                  <c:v>47</c:v>
                </c:pt>
                <c:pt idx="33">
                  <c:v>37</c:v>
                </c:pt>
                <c:pt idx="34">
                  <c:v>.</c:v>
                </c:pt>
                <c:pt idx="35">
                  <c:v>33</c:v>
                </c:pt>
                <c:pt idx="36">
                  <c:v>10</c:v>
                </c:pt>
                <c:pt idx="37">
                  <c:v>18</c:v>
                </c:pt>
                <c:pt idx="38">
                  <c:v>41</c:v>
                </c:pt>
                <c:pt idx="39">
                  <c:v>24</c:v>
                </c:pt>
                <c:pt idx="40">
                  <c:v>44</c:v>
                </c:pt>
                <c:pt idx="41">
                  <c:v>37</c:v>
                </c:pt>
                <c:pt idx="42">
                  <c:v>41</c:v>
                </c:pt>
                <c:pt idx="43">
                  <c:v>47</c:v>
                </c:pt>
                <c:pt idx="44">
                  <c:v>25</c:v>
                </c:pt>
                <c:pt idx="45">
                  <c:v>25</c:v>
                </c:pt>
                <c:pt idx="46">
                  <c:v>17</c:v>
                </c:pt>
                <c:pt idx="47">
                  <c:v>29</c:v>
                </c:pt>
                <c:pt idx="48">
                  <c:v>.</c:v>
                </c:pt>
                <c:pt idx="49">
                  <c:v>65</c:v>
                </c:pt>
                <c:pt idx="50">
                  <c:v>29</c:v>
                </c:pt>
                <c:pt idx="51">
                  <c:v>34</c:v>
                </c:pt>
                <c:pt idx="52">
                  <c:v>37</c:v>
                </c:pt>
                <c:pt idx="53">
                  <c:v>37</c:v>
                </c:pt>
                <c:pt idx="54">
                  <c:v>.</c:v>
                </c:pt>
                <c:pt idx="55">
                  <c:v>.</c:v>
                </c:pt>
              </c:strCache>
            </c:strRef>
          </c:xVal>
          <c:yVal>
            <c:numRef>
              <c:f>'Grid Soil Samples'!$T$2:$T$57</c:f>
              <c:numCache>
                <c:formatCode>General</c:formatCode>
                <c:ptCount val="56"/>
                <c:pt idx="0">
                  <c:v>26.501999999999999</c:v>
                </c:pt>
                <c:pt idx="1">
                  <c:v>28.304600000000001</c:v>
                </c:pt>
                <c:pt idx="2">
                  <c:v>15.148199999999999</c:v>
                </c:pt>
                <c:pt idx="3">
                  <c:v>28.770800000000001</c:v>
                </c:pt>
                <c:pt idx="4">
                  <c:v>16.477599999999995</c:v>
                </c:pt>
                <c:pt idx="5">
                  <c:v>18.987299999999998</c:v>
                </c:pt>
                <c:pt idx="6">
                  <c:v>19.319099999999999</c:v>
                </c:pt>
                <c:pt idx="7">
                  <c:v>13.7738</c:v>
                </c:pt>
                <c:pt idx="8">
                  <c:v>21.161300000000001</c:v>
                </c:pt>
                <c:pt idx="9">
                  <c:v>15.631099999999998</c:v>
                </c:pt>
                <c:pt idx="10">
                  <c:v>31.613099999999999</c:v>
                </c:pt>
                <c:pt idx="11">
                  <c:v>24.288099999999996</c:v>
                </c:pt>
                <c:pt idx="12">
                  <c:v>19.986399999999996</c:v>
                </c:pt>
                <c:pt idx="13">
                  <c:v>27.609200000000001</c:v>
                </c:pt>
                <c:pt idx="14">
                  <c:v>35.4026</c:v>
                </c:pt>
                <c:pt idx="15">
                  <c:v>15.211199999999998</c:v>
                </c:pt>
                <c:pt idx="16">
                  <c:v>27.6829</c:v>
                </c:pt>
                <c:pt idx="17">
                  <c:v>27.869199999999996</c:v>
                </c:pt>
                <c:pt idx="18">
                  <c:v>24.944599999999998</c:v>
                </c:pt>
                <c:pt idx="19">
                  <c:v>17.960399999999996</c:v>
                </c:pt>
                <c:pt idx="20">
                  <c:v>16.724699999999995</c:v>
                </c:pt>
                <c:pt idx="21">
                  <c:v>34.268300000000018</c:v>
                </c:pt>
                <c:pt idx="22">
                  <c:v>22.278399999999998</c:v>
                </c:pt>
                <c:pt idx="23">
                  <c:v>24.876100000000001</c:v>
                </c:pt>
                <c:pt idx="24">
                  <c:v>21.415900000000001</c:v>
                </c:pt>
                <c:pt idx="25">
                  <c:v>34.365200000000002</c:v>
                </c:pt>
                <c:pt idx="26">
                  <c:v>19.944599999999998</c:v>
                </c:pt>
                <c:pt idx="27">
                  <c:v>29.286999999999995</c:v>
                </c:pt>
                <c:pt idx="28">
                  <c:v>24.378699999999991</c:v>
                </c:pt>
                <c:pt idx="29">
                  <c:v>18.382199999999997</c:v>
                </c:pt>
                <c:pt idx="30">
                  <c:v>24.110499999999995</c:v>
                </c:pt>
                <c:pt idx="31">
                  <c:v>29.538399999999996</c:v>
                </c:pt>
                <c:pt idx="32">
                  <c:v>32.229000000000013</c:v>
                </c:pt>
                <c:pt idx="33">
                  <c:v>27.215399999999995</c:v>
                </c:pt>
                <c:pt idx="34">
                  <c:v>36.624600000000001</c:v>
                </c:pt>
                <c:pt idx="35">
                  <c:v>39.960500000000003</c:v>
                </c:pt>
                <c:pt idx="36">
                  <c:v>17.406399999999998</c:v>
                </c:pt>
                <c:pt idx="37">
                  <c:v>19.1751</c:v>
                </c:pt>
                <c:pt idx="38">
                  <c:v>28.136700000000001</c:v>
                </c:pt>
                <c:pt idx="39">
                  <c:v>29.998299999999997</c:v>
                </c:pt>
                <c:pt idx="40">
                  <c:v>25.654900000000005</c:v>
                </c:pt>
                <c:pt idx="41">
                  <c:v>24.664100000000001</c:v>
                </c:pt>
                <c:pt idx="42">
                  <c:v>24.036799999999996</c:v>
                </c:pt>
                <c:pt idx="43">
                  <c:v>25.061900000000001</c:v>
                </c:pt>
                <c:pt idx="44">
                  <c:v>21.074800000000003</c:v>
                </c:pt>
                <c:pt idx="45">
                  <c:v>23.1831</c:v>
                </c:pt>
                <c:pt idx="46">
                  <c:v>23.93</c:v>
                </c:pt>
                <c:pt idx="47">
                  <c:v>27.117400000000004</c:v>
                </c:pt>
                <c:pt idx="48">
                  <c:v>43.770500000000006</c:v>
                </c:pt>
                <c:pt idx="49">
                  <c:v>47.811099999999996</c:v>
                </c:pt>
                <c:pt idx="50">
                  <c:v>24.5914</c:v>
                </c:pt>
                <c:pt idx="51">
                  <c:v>30.376999999999999</c:v>
                </c:pt>
                <c:pt idx="52">
                  <c:v>34.555500000000002</c:v>
                </c:pt>
                <c:pt idx="53">
                  <c:v>30.754300000000001</c:v>
                </c:pt>
                <c:pt idx="54">
                  <c:v>27.2668</c:v>
                </c:pt>
                <c:pt idx="55">
                  <c:v>24.207899999999999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52576"/>
        <c:axId val="146954496"/>
      </c:scatterChart>
      <c:valAx>
        <c:axId val="14695257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STP (lb/ac)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54496"/>
        <c:crosses val="autoZero"/>
        <c:crossBetween val="midCat"/>
      </c:valAx>
      <c:valAx>
        <c:axId val="146954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52576"/>
        <c:crosses val="autoZero"/>
        <c:crossBetween val="midCat"/>
      </c:valAx>
    </c:plotArea>
    <c:plotVisOnly val="1"/>
    <c:dispBlanksAs val="gap"/>
    <c:showDLblsOverMax val="0"/>
  </c:chart>
  <c:spPr>
    <a:solidFill>
      <a:schemeClr val="tx1">
        <a:lumMod val="50000"/>
        <a:lumOff val="5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95254589221076"/>
          <c:y val="0.16384769416858946"/>
          <c:w val="0.82306255857113986"/>
          <c:h val="0.61989781224694485"/>
        </c:manualLayout>
      </c:layout>
      <c:scatterChart>
        <c:scatterStyle val="lineMarker"/>
        <c:varyColors val="0"/>
        <c:ser>
          <c:idx val="0"/>
          <c:order val="0"/>
          <c:tx>
            <c:v>pH vs Yield</c:v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2.4955380577427827E-2"/>
                  <c:y val="-0.204265820939049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4.2x + 2
r² = 0.08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'Grid Soil Samples'!$G$2:$G$57</c:f>
              <c:numCache>
                <c:formatCode>General</c:formatCode>
                <c:ptCount val="56"/>
                <c:pt idx="0">
                  <c:v>5.9</c:v>
                </c:pt>
                <c:pt idx="1">
                  <c:v>5.8</c:v>
                </c:pt>
                <c:pt idx="2">
                  <c:v>5.6</c:v>
                </c:pt>
                <c:pt idx="3">
                  <c:v>5.4</c:v>
                </c:pt>
                <c:pt idx="4">
                  <c:v>5.5</c:v>
                </c:pt>
                <c:pt idx="5">
                  <c:v>5.3</c:v>
                </c:pt>
                <c:pt idx="6">
                  <c:v>6.8</c:v>
                </c:pt>
                <c:pt idx="7">
                  <c:v>5.7</c:v>
                </c:pt>
                <c:pt idx="8">
                  <c:v>5.2</c:v>
                </c:pt>
                <c:pt idx="9">
                  <c:v>5.6</c:v>
                </c:pt>
                <c:pt idx="10">
                  <c:v>5.6</c:v>
                </c:pt>
                <c:pt idx="11">
                  <c:v>5.7</c:v>
                </c:pt>
                <c:pt idx="12">
                  <c:v>5.4</c:v>
                </c:pt>
                <c:pt idx="13">
                  <c:v>5.8</c:v>
                </c:pt>
                <c:pt idx="14">
                  <c:v>5.4</c:v>
                </c:pt>
                <c:pt idx="15">
                  <c:v>6.1</c:v>
                </c:pt>
                <c:pt idx="16">
                  <c:v>5.3</c:v>
                </c:pt>
                <c:pt idx="17">
                  <c:v>5.5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5.7</c:v>
                </c:pt>
                <c:pt idx="21">
                  <c:v>5.8</c:v>
                </c:pt>
                <c:pt idx="22">
                  <c:v>5.7</c:v>
                </c:pt>
                <c:pt idx="23">
                  <c:v>5.4</c:v>
                </c:pt>
                <c:pt idx="24">
                  <c:v>5.7</c:v>
                </c:pt>
                <c:pt idx="25">
                  <c:v>5.5</c:v>
                </c:pt>
                <c:pt idx="26">
                  <c:v>5.7</c:v>
                </c:pt>
                <c:pt idx="27">
                  <c:v>6.5</c:v>
                </c:pt>
                <c:pt idx="28">
                  <c:v>5.5</c:v>
                </c:pt>
                <c:pt idx="29">
                  <c:v>5.9</c:v>
                </c:pt>
                <c:pt idx="30">
                  <c:v>5.3</c:v>
                </c:pt>
                <c:pt idx="31">
                  <c:v>5.6</c:v>
                </c:pt>
                <c:pt idx="32">
                  <c:v>5.6</c:v>
                </c:pt>
                <c:pt idx="33">
                  <c:v>5.3</c:v>
                </c:pt>
                <c:pt idx="34">
                  <c:v>5.6</c:v>
                </c:pt>
                <c:pt idx="35">
                  <c:v>5.5</c:v>
                </c:pt>
                <c:pt idx="36">
                  <c:v>6.3</c:v>
                </c:pt>
                <c:pt idx="37">
                  <c:v>5.9</c:v>
                </c:pt>
                <c:pt idx="38">
                  <c:v>6.4</c:v>
                </c:pt>
                <c:pt idx="39">
                  <c:v>5.5</c:v>
                </c:pt>
                <c:pt idx="40">
                  <c:v>5.4</c:v>
                </c:pt>
                <c:pt idx="41">
                  <c:v>5.6</c:v>
                </c:pt>
                <c:pt idx="42">
                  <c:v>5.4</c:v>
                </c:pt>
                <c:pt idx="43">
                  <c:v>5.5</c:v>
                </c:pt>
                <c:pt idx="44">
                  <c:v>5.6</c:v>
                </c:pt>
                <c:pt idx="45">
                  <c:v>5.8</c:v>
                </c:pt>
                <c:pt idx="46">
                  <c:v>5.6</c:v>
                </c:pt>
                <c:pt idx="47">
                  <c:v>5.6</c:v>
                </c:pt>
                <c:pt idx="48">
                  <c:v>7.5</c:v>
                </c:pt>
                <c:pt idx="49">
                  <c:v>7.3</c:v>
                </c:pt>
                <c:pt idx="50">
                  <c:v>5.5</c:v>
                </c:pt>
                <c:pt idx="51">
                  <c:v>5.4</c:v>
                </c:pt>
                <c:pt idx="52">
                  <c:v>5.4</c:v>
                </c:pt>
                <c:pt idx="53">
                  <c:v>5</c:v>
                </c:pt>
                <c:pt idx="54">
                  <c:v>5.4</c:v>
                </c:pt>
                <c:pt idx="55">
                  <c:v>6.1</c:v>
                </c:pt>
              </c:numCache>
            </c:numRef>
          </c:xVal>
          <c:yVal>
            <c:numRef>
              <c:f>'Grid Soil Samples'!$T$2:$T$57</c:f>
              <c:numCache>
                <c:formatCode>General</c:formatCode>
                <c:ptCount val="56"/>
                <c:pt idx="0">
                  <c:v>26.501999999999999</c:v>
                </c:pt>
                <c:pt idx="1">
                  <c:v>28.304600000000001</c:v>
                </c:pt>
                <c:pt idx="2">
                  <c:v>15.148199999999999</c:v>
                </c:pt>
                <c:pt idx="3">
                  <c:v>28.770800000000001</c:v>
                </c:pt>
                <c:pt idx="4">
                  <c:v>16.477599999999995</c:v>
                </c:pt>
                <c:pt idx="5">
                  <c:v>18.987299999999998</c:v>
                </c:pt>
                <c:pt idx="6">
                  <c:v>19.319099999999999</c:v>
                </c:pt>
                <c:pt idx="7">
                  <c:v>13.7738</c:v>
                </c:pt>
                <c:pt idx="8">
                  <c:v>21.161300000000001</c:v>
                </c:pt>
                <c:pt idx="9">
                  <c:v>15.631099999999998</c:v>
                </c:pt>
                <c:pt idx="10">
                  <c:v>31.613099999999999</c:v>
                </c:pt>
                <c:pt idx="11">
                  <c:v>24.288099999999996</c:v>
                </c:pt>
                <c:pt idx="12">
                  <c:v>19.986399999999996</c:v>
                </c:pt>
                <c:pt idx="13">
                  <c:v>27.609200000000001</c:v>
                </c:pt>
                <c:pt idx="14">
                  <c:v>35.4026</c:v>
                </c:pt>
                <c:pt idx="15">
                  <c:v>15.211199999999998</c:v>
                </c:pt>
                <c:pt idx="16">
                  <c:v>27.6829</c:v>
                </c:pt>
                <c:pt idx="17">
                  <c:v>27.869199999999996</c:v>
                </c:pt>
                <c:pt idx="18">
                  <c:v>24.944599999999998</c:v>
                </c:pt>
                <c:pt idx="19">
                  <c:v>17.960399999999996</c:v>
                </c:pt>
                <c:pt idx="20">
                  <c:v>16.724699999999995</c:v>
                </c:pt>
                <c:pt idx="21">
                  <c:v>34.268300000000018</c:v>
                </c:pt>
                <c:pt idx="22">
                  <c:v>22.278399999999998</c:v>
                </c:pt>
                <c:pt idx="23">
                  <c:v>24.876100000000001</c:v>
                </c:pt>
                <c:pt idx="24">
                  <c:v>21.415900000000001</c:v>
                </c:pt>
                <c:pt idx="25">
                  <c:v>34.365200000000002</c:v>
                </c:pt>
                <c:pt idx="26">
                  <c:v>19.944599999999998</c:v>
                </c:pt>
                <c:pt idx="27">
                  <c:v>29.286999999999995</c:v>
                </c:pt>
                <c:pt idx="28">
                  <c:v>24.378699999999991</c:v>
                </c:pt>
                <c:pt idx="29">
                  <c:v>18.382199999999997</c:v>
                </c:pt>
                <c:pt idx="30">
                  <c:v>24.110499999999995</c:v>
                </c:pt>
                <c:pt idx="31">
                  <c:v>29.538399999999996</c:v>
                </c:pt>
                <c:pt idx="32">
                  <c:v>32.229000000000013</c:v>
                </c:pt>
                <c:pt idx="33">
                  <c:v>27.215399999999995</c:v>
                </c:pt>
                <c:pt idx="34">
                  <c:v>36.624600000000001</c:v>
                </c:pt>
                <c:pt idx="35">
                  <c:v>39.960500000000003</c:v>
                </c:pt>
                <c:pt idx="36">
                  <c:v>17.406399999999998</c:v>
                </c:pt>
                <c:pt idx="37">
                  <c:v>19.1751</c:v>
                </c:pt>
                <c:pt idx="38">
                  <c:v>28.136700000000001</c:v>
                </c:pt>
                <c:pt idx="39">
                  <c:v>29.998299999999997</c:v>
                </c:pt>
                <c:pt idx="40">
                  <c:v>25.654900000000005</c:v>
                </c:pt>
                <c:pt idx="41">
                  <c:v>24.664100000000001</c:v>
                </c:pt>
                <c:pt idx="42">
                  <c:v>24.036799999999996</c:v>
                </c:pt>
                <c:pt idx="43">
                  <c:v>25.061900000000001</c:v>
                </c:pt>
                <c:pt idx="44">
                  <c:v>21.074800000000003</c:v>
                </c:pt>
                <c:pt idx="45">
                  <c:v>23.1831</c:v>
                </c:pt>
                <c:pt idx="46">
                  <c:v>23.93</c:v>
                </c:pt>
                <c:pt idx="47">
                  <c:v>27.117400000000004</c:v>
                </c:pt>
                <c:pt idx="48">
                  <c:v>43.770500000000006</c:v>
                </c:pt>
                <c:pt idx="49">
                  <c:v>47.811099999999996</c:v>
                </c:pt>
                <c:pt idx="50">
                  <c:v>24.5914</c:v>
                </c:pt>
                <c:pt idx="51">
                  <c:v>30.376999999999999</c:v>
                </c:pt>
                <c:pt idx="52">
                  <c:v>34.555500000000002</c:v>
                </c:pt>
                <c:pt idx="53">
                  <c:v>30.754300000000001</c:v>
                </c:pt>
                <c:pt idx="54">
                  <c:v>27.2668</c:v>
                </c:pt>
                <c:pt idx="55">
                  <c:v>24.207899999999999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76128"/>
        <c:axId val="146994688"/>
      </c:scatterChart>
      <c:valAx>
        <c:axId val="146976128"/>
        <c:scaling>
          <c:orientation val="minMax"/>
          <c:min val="4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94688"/>
        <c:crosses val="autoZero"/>
        <c:crossBetween val="midCat"/>
        <c:majorUnit val="0.5"/>
      </c:valAx>
      <c:valAx>
        <c:axId val="146994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76128"/>
        <c:crosses val="autoZero"/>
        <c:crossBetween val="midCat"/>
      </c:valAx>
    </c:plotArea>
    <c:plotVisOnly val="1"/>
    <c:dispBlanksAs val="gap"/>
    <c:showDLblsOverMax val="0"/>
  </c:chart>
  <c:spPr>
    <a:solidFill>
      <a:schemeClr val="tx1">
        <a:lumMod val="50000"/>
        <a:lumOff val="5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89129483814524"/>
          <c:y val="4.214129483814525E-2"/>
          <c:w val="0.82446981627296589"/>
          <c:h val="0.73444808982210552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103127734033247"/>
                  <c:y val="0.3672900262467191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0.81x </a:t>
                    </a:r>
                    <a:r>
                      <a:rPr lang="en-US" baseline="0" dirty="0"/>
                      <a:t>+ </a:t>
                    </a:r>
                    <a:r>
                      <a:rPr lang="en-US" baseline="0" dirty="0" smtClean="0"/>
                      <a:t>4.8</a:t>
                    </a:r>
                    <a:r>
                      <a:rPr lang="en-US" baseline="0" dirty="0"/>
                      <a:t>
R² = </a:t>
                    </a:r>
                    <a:r>
                      <a:rPr lang="en-US" baseline="0" dirty="0" smtClean="0"/>
                      <a:t>0.81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'Regression Output'!$B$3:$B$50</c:f>
              <c:numCache>
                <c:formatCode>General</c:formatCode>
                <c:ptCount val="48"/>
                <c:pt idx="0">
                  <c:v>26.501999999999999</c:v>
                </c:pt>
                <c:pt idx="1">
                  <c:v>28.304600000000001</c:v>
                </c:pt>
                <c:pt idx="2">
                  <c:v>15.148199999999999</c:v>
                </c:pt>
                <c:pt idx="3">
                  <c:v>28.770800000000001</c:v>
                </c:pt>
                <c:pt idx="4">
                  <c:v>16.477599999999995</c:v>
                </c:pt>
                <c:pt idx="5">
                  <c:v>18.987299999999998</c:v>
                </c:pt>
                <c:pt idx="6">
                  <c:v>19.319099999999999</c:v>
                </c:pt>
                <c:pt idx="7">
                  <c:v>13.7738</c:v>
                </c:pt>
                <c:pt idx="8">
                  <c:v>21.161300000000001</c:v>
                </c:pt>
                <c:pt idx="9">
                  <c:v>15.631099999999998</c:v>
                </c:pt>
                <c:pt idx="10">
                  <c:v>31.613099999999999</c:v>
                </c:pt>
                <c:pt idx="11">
                  <c:v>24.288099999999996</c:v>
                </c:pt>
                <c:pt idx="12">
                  <c:v>19.986399999999996</c:v>
                </c:pt>
                <c:pt idx="13">
                  <c:v>27.609200000000001</c:v>
                </c:pt>
                <c:pt idx="14">
                  <c:v>15.211199999999998</c:v>
                </c:pt>
                <c:pt idx="15">
                  <c:v>27.6829</c:v>
                </c:pt>
                <c:pt idx="16">
                  <c:v>27.869199999999996</c:v>
                </c:pt>
                <c:pt idx="17">
                  <c:v>24.944599999999998</c:v>
                </c:pt>
                <c:pt idx="18">
                  <c:v>17.960399999999996</c:v>
                </c:pt>
                <c:pt idx="19">
                  <c:v>16.724699999999995</c:v>
                </c:pt>
                <c:pt idx="20">
                  <c:v>34.268300000000018</c:v>
                </c:pt>
                <c:pt idx="21">
                  <c:v>22.278399999999998</c:v>
                </c:pt>
                <c:pt idx="22">
                  <c:v>24.876100000000001</c:v>
                </c:pt>
                <c:pt idx="23">
                  <c:v>21.415900000000001</c:v>
                </c:pt>
                <c:pt idx="24">
                  <c:v>34.365200000000002</c:v>
                </c:pt>
                <c:pt idx="25">
                  <c:v>19.944599999999998</c:v>
                </c:pt>
                <c:pt idx="26">
                  <c:v>29.286999999999995</c:v>
                </c:pt>
                <c:pt idx="27">
                  <c:v>24.378699999999991</c:v>
                </c:pt>
                <c:pt idx="28">
                  <c:v>18.382199999999997</c:v>
                </c:pt>
                <c:pt idx="29">
                  <c:v>24.110499999999995</c:v>
                </c:pt>
                <c:pt idx="30">
                  <c:v>29.538399999999996</c:v>
                </c:pt>
                <c:pt idx="31">
                  <c:v>27.215399999999995</c:v>
                </c:pt>
                <c:pt idx="32">
                  <c:v>17.406399999999998</c:v>
                </c:pt>
                <c:pt idx="33">
                  <c:v>19.1751</c:v>
                </c:pt>
                <c:pt idx="34">
                  <c:v>28.136700000000001</c:v>
                </c:pt>
                <c:pt idx="35">
                  <c:v>29.998299999999997</c:v>
                </c:pt>
                <c:pt idx="36">
                  <c:v>25.654900000000005</c:v>
                </c:pt>
                <c:pt idx="37">
                  <c:v>24.036799999999996</c:v>
                </c:pt>
                <c:pt idx="38">
                  <c:v>25.061900000000001</c:v>
                </c:pt>
                <c:pt idx="39">
                  <c:v>21.074800000000003</c:v>
                </c:pt>
                <c:pt idx="40">
                  <c:v>23.1831</c:v>
                </c:pt>
                <c:pt idx="41">
                  <c:v>23.93</c:v>
                </c:pt>
                <c:pt idx="42">
                  <c:v>27.117400000000004</c:v>
                </c:pt>
                <c:pt idx="43">
                  <c:v>47.811099999999996</c:v>
                </c:pt>
                <c:pt idx="44">
                  <c:v>24.5914</c:v>
                </c:pt>
                <c:pt idx="45">
                  <c:v>30.376999999999999</c:v>
                </c:pt>
                <c:pt idx="46">
                  <c:v>34.555500000000002</c:v>
                </c:pt>
                <c:pt idx="47">
                  <c:v>30.754300000000001</c:v>
                </c:pt>
              </c:numCache>
            </c:numRef>
          </c:xVal>
          <c:yVal>
            <c:numRef>
              <c:f>'Regression Output'!$C$3:$C$50</c:f>
              <c:numCache>
                <c:formatCode>General</c:formatCode>
                <c:ptCount val="48"/>
                <c:pt idx="0">
                  <c:v>27.468800000000002</c:v>
                </c:pt>
                <c:pt idx="1">
                  <c:v>28.335899999999999</c:v>
                </c:pt>
                <c:pt idx="2">
                  <c:v>15.042200000000001</c:v>
                </c:pt>
                <c:pt idx="3">
                  <c:v>23.715699999999991</c:v>
                </c:pt>
                <c:pt idx="4">
                  <c:v>19.197600000000001</c:v>
                </c:pt>
                <c:pt idx="5">
                  <c:v>19.656199999999995</c:v>
                </c:pt>
                <c:pt idx="6">
                  <c:v>20.325800000000001</c:v>
                </c:pt>
                <c:pt idx="7">
                  <c:v>16.7151</c:v>
                </c:pt>
                <c:pt idx="8">
                  <c:v>21.194099999999999</c:v>
                </c:pt>
                <c:pt idx="9">
                  <c:v>17.307400000000001</c:v>
                </c:pt>
                <c:pt idx="10">
                  <c:v>26.353999999999999</c:v>
                </c:pt>
                <c:pt idx="11">
                  <c:v>22.928999999999991</c:v>
                </c:pt>
                <c:pt idx="12">
                  <c:v>20.455399999999997</c:v>
                </c:pt>
                <c:pt idx="13">
                  <c:v>24.424999999999997</c:v>
                </c:pt>
                <c:pt idx="14">
                  <c:v>16.986999999999991</c:v>
                </c:pt>
                <c:pt idx="15">
                  <c:v>24.404699999999991</c:v>
                </c:pt>
                <c:pt idx="16">
                  <c:v>25.829699999999995</c:v>
                </c:pt>
                <c:pt idx="17">
                  <c:v>25.796299999999995</c:v>
                </c:pt>
                <c:pt idx="18">
                  <c:v>16.419499999999996</c:v>
                </c:pt>
                <c:pt idx="19">
                  <c:v>20.002199999999991</c:v>
                </c:pt>
                <c:pt idx="20">
                  <c:v>30.763599999999997</c:v>
                </c:pt>
                <c:pt idx="21">
                  <c:v>24.0764</c:v>
                </c:pt>
                <c:pt idx="22">
                  <c:v>22.634699999999999</c:v>
                </c:pt>
                <c:pt idx="23">
                  <c:v>21.418599999999998</c:v>
                </c:pt>
                <c:pt idx="24">
                  <c:v>30.155000000000001</c:v>
                </c:pt>
                <c:pt idx="25">
                  <c:v>23.1282</c:v>
                </c:pt>
                <c:pt idx="26">
                  <c:v>29.014399999999995</c:v>
                </c:pt>
                <c:pt idx="27">
                  <c:v>21.907399999999996</c:v>
                </c:pt>
                <c:pt idx="28">
                  <c:v>21.775299999999998</c:v>
                </c:pt>
                <c:pt idx="29">
                  <c:v>24.224799999999991</c:v>
                </c:pt>
                <c:pt idx="30">
                  <c:v>27.2212</c:v>
                </c:pt>
                <c:pt idx="31">
                  <c:v>32.347099999999998</c:v>
                </c:pt>
                <c:pt idx="32">
                  <c:v>14.847900000000001</c:v>
                </c:pt>
                <c:pt idx="33">
                  <c:v>18.2103</c:v>
                </c:pt>
                <c:pt idx="34">
                  <c:v>28.338000000000001</c:v>
                </c:pt>
                <c:pt idx="35">
                  <c:v>25.488199999999992</c:v>
                </c:pt>
                <c:pt idx="36">
                  <c:v>26.253499999999995</c:v>
                </c:pt>
                <c:pt idx="37">
                  <c:v>30.220199999999991</c:v>
                </c:pt>
                <c:pt idx="38">
                  <c:v>28.1951</c:v>
                </c:pt>
                <c:pt idx="39">
                  <c:v>29.004100000000001</c:v>
                </c:pt>
                <c:pt idx="40">
                  <c:v>20.954999999999995</c:v>
                </c:pt>
                <c:pt idx="41">
                  <c:v>25.847200000000001</c:v>
                </c:pt>
                <c:pt idx="42">
                  <c:v>26.802700000000002</c:v>
                </c:pt>
                <c:pt idx="43">
                  <c:v>47.132900000000006</c:v>
                </c:pt>
                <c:pt idx="44">
                  <c:v>25.701000000000001</c:v>
                </c:pt>
                <c:pt idx="45">
                  <c:v>27.905399999999997</c:v>
                </c:pt>
                <c:pt idx="46">
                  <c:v>33.183</c:v>
                </c:pt>
                <c:pt idx="47">
                  <c:v>31.578099999999996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60448"/>
        <c:axId val="147162624"/>
      </c:scatterChart>
      <c:valAx>
        <c:axId val="14716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Observed 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162624"/>
        <c:crosses val="autoZero"/>
        <c:crossBetween val="midCat"/>
      </c:valAx>
      <c:valAx>
        <c:axId val="147162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Predicted 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160448"/>
        <c:crosses val="autoZero"/>
        <c:crossBetween val="midCat"/>
      </c:valAx>
    </c:plotArea>
    <c:plotVisOnly val="1"/>
    <c:dispBlanksAs val="gap"/>
    <c:showDLblsOverMax val="0"/>
  </c:chart>
  <c:spPr>
    <a:solidFill>
      <a:schemeClr val="tx1">
        <a:lumMod val="50000"/>
        <a:lumOff val="50000"/>
      </a:schemeClr>
    </a:solidFill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13700787401575"/>
          <c:y val="0.14938822806723667"/>
          <c:w val="0.81212004749406363"/>
          <c:h val="0.6600206623108309"/>
        </c:manualLayout>
      </c:layout>
      <c:scatterChart>
        <c:scatterStyle val="lineMarker"/>
        <c:varyColors val="0"/>
        <c:ser>
          <c:idx val="0"/>
          <c:order val="0"/>
          <c:tx>
            <c:v>Litter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Sheet2!$I$4:$I$21</c:f>
              <c:numCache>
                <c:formatCode>General</c:formatCode>
                <c:ptCount val="18"/>
                <c:pt idx="0">
                  <c:v>99.283574715273915</c:v>
                </c:pt>
                <c:pt idx="1">
                  <c:v>83.567016296575702</c:v>
                </c:pt>
                <c:pt idx="2">
                  <c:v>88.533160361287301</c:v>
                </c:pt>
                <c:pt idx="3">
                  <c:v>89.545217867178934</c:v>
                </c:pt>
                <c:pt idx="4">
                  <c:v>87.907212022809674</c:v>
                </c:pt>
                <c:pt idx="5">
                  <c:v>75.342229354826344</c:v>
                </c:pt>
                <c:pt idx="6">
                  <c:v>90.862395136944414</c:v>
                </c:pt>
                <c:pt idx="7">
                  <c:v>84.120883783631371</c:v>
                </c:pt>
                <c:pt idx="8">
                  <c:v>77.522997759580079</c:v>
                </c:pt>
                <c:pt idx="9">
                  <c:v>65.072907488986758</c:v>
                </c:pt>
                <c:pt idx="10">
                  <c:v>104.59207048458134</c:v>
                </c:pt>
                <c:pt idx="11">
                  <c:v>93.003744493392063</c:v>
                </c:pt>
                <c:pt idx="12">
                  <c:v>89.586674008810562</c:v>
                </c:pt>
                <c:pt idx="13">
                  <c:v>95.380837004405024</c:v>
                </c:pt>
                <c:pt idx="14">
                  <c:v>83.198237885462518</c:v>
                </c:pt>
                <c:pt idx="15">
                  <c:v>73.244162995594706</c:v>
                </c:pt>
                <c:pt idx="16">
                  <c:v>90.775220264317468</c:v>
                </c:pt>
                <c:pt idx="17">
                  <c:v>90.032378854625179</c:v>
                </c:pt>
              </c:numCache>
            </c:numRef>
          </c:xVal>
          <c:yVal>
            <c:numRef>
              <c:f>Sheet2!$J$4:$J$21</c:f>
              <c:numCache>
                <c:formatCode>General</c:formatCode>
                <c:ptCount val="18"/>
                <c:pt idx="0">
                  <c:v>74.765792091973779</c:v>
                </c:pt>
                <c:pt idx="1">
                  <c:v>75.50240088105727</c:v>
                </c:pt>
                <c:pt idx="2">
                  <c:v>74.397487697432041</c:v>
                </c:pt>
                <c:pt idx="3">
                  <c:v>77.343922853765918</c:v>
                </c:pt>
                <c:pt idx="4">
                  <c:v>81.395271193724852</c:v>
                </c:pt>
                <c:pt idx="5">
                  <c:v>74.397487697432041</c:v>
                </c:pt>
                <c:pt idx="6">
                  <c:v>75.870705275598738</c:v>
                </c:pt>
                <c:pt idx="7">
                  <c:v>75.134096486515517</c:v>
                </c:pt>
                <c:pt idx="8">
                  <c:v>76.239009670140959</c:v>
                </c:pt>
                <c:pt idx="9">
                  <c:v>68.593010439454119</c:v>
                </c:pt>
                <c:pt idx="10">
                  <c:v>103.65190575588268</c:v>
                </c:pt>
                <c:pt idx="11">
                  <c:v>85.207958286021253</c:v>
                </c:pt>
                <c:pt idx="12">
                  <c:v>90.30013484495538</c:v>
                </c:pt>
                <c:pt idx="13">
                  <c:v>87.137873313419746</c:v>
                </c:pt>
                <c:pt idx="14">
                  <c:v>72.18029524229074</c:v>
                </c:pt>
                <c:pt idx="15">
                  <c:v>74.410746655635563</c:v>
                </c:pt>
                <c:pt idx="16">
                  <c:v>93.306235313205079</c:v>
                </c:pt>
                <c:pt idx="17">
                  <c:v>96.324121522080148</c:v>
                </c:pt>
              </c:numCache>
            </c:numRef>
          </c:yVal>
          <c:smooth val="0"/>
        </c:ser>
        <c:ser>
          <c:idx val="1"/>
          <c:order val="1"/>
          <c:tx>
            <c:v>Fertilizer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Sheet2!$I$22:$I$39</c:f>
              <c:numCache>
                <c:formatCode>General</c:formatCode>
                <c:ptCount val="18"/>
                <c:pt idx="0">
                  <c:v>95.311215796846213</c:v>
                </c:pt>
                <c:pt idx="1">
                  <c:v>73.956734152840014</c:v>
                </c:pt>
                <c:pt idx="2">
                  <c:v>82.144384293564642</c:v>
                </c:pt>
                <c:pt idx="3">
                  <c:v>94.463433892247096</c:v>
                </c:pt>
                <c:pt idx="4">
                  <c:v>92.371363730791629</c:v>
                </c:pt>
                <c:pt idx="5">
                  <c:v>75.452750809795248</c:v>
                </c:pt>
                <c:pt idx="6">
                  <c:v>95.026514741426212</c:v>
                </c:pt>
                <c:pt idx="7">
                  <c:v>78.747546595532313</c:v>
                </c:pt>
                <c:pt idx="8">
                  <c:v>58.57061116746079</c:v>
                </c:pt>
                <c:pt idx="9">
                  <c:v>57.941629955946972</c:v>
                </c:pt>
                <c:pt idx="10">
                  <c:v>76.364096916299488</c:v>
                </c:pt>
                <c:pt idx="11">
                  <c:v>64.181497797356641</c:v>
                </c:pt>
                <c:pt idx="12">
                  <c:v>85.723898678414088</c:v>
                </c:pt>
                <c:pt idx="13">
                  <c:v>100.72929515418501</c:v>
                </c:pt>
                <c:pt idx="14">
                  <c:v>101.62070484581481</c:v>
                </c:pt>
                <c:pt idx="15">
                  <c:v>69.975660792951459</c:v>
                </c:pt>
                <c:pt idx="16">
                  <c:v>90.775220264317468</c:v>
                </c:pt>
                <c:pt idx="17">
                  <c:v>96.717951541850226</c:v>
                </c:pt>
              </c:numCache>
            </c:numRef>
          </c:xVal>
          <c:yVal>
            <c:numRef>
              <c:f>Sheet2!$J$22:$J$39</c:f>
              <c:numCache>
                <c:formatCode>General</c:formatCode>
                <c:ptCount val="18"/>
                <c:pt idx="0">
                  <c:v>82.868488771892089</c:v>
                </c:pt>
                <c:pt idx="1">
                  <c:v>70.346139357472879</c:v>
                </c:pt>
                <c:pt idx="2">
                  <c:v>80.290358010099666</c:v>
                </c:pt>
                <c:pt idx="3">
                  <c:v>85.814923928226307</c:v>
                </c:pt>
                <c:pt idx="4">
                  <c:v>75.870705275598738</c:v>
                </c:pt>
                <c:pt idx="5">
                  <c:v>73.66087890834855</c:v>
                </c:pt>
                <c:pt idx="6">
                  <c:v>65.189877833888062</c:v>
                </c:pt>
                <c:pt idx="7">
                  <c:v>75.134096486515517</c:v>
                </c:pt>
                <c:pt idx="8">
                  <c:v>67.768008595680485</c:v>
                </c:pt>
                <c:pt idx="9">
                  <c:v>53.996370674975978</c:v>
                </c:pt>
                <c:pt idx="10">
                  <c:v>71.753062144622319</c:v>
                </c:pt>
                <c:pt idx="11">
                  <c:v>76.245639149242706</c:v>
                </c:pt>
                <c:pt idx="12">
                  <c:v>75.463728919630384</c:v>
                </c:pt>
                <c:pt idx="13">
                  <c:v>93.462396376490545</c:v>
                </c:pt>
                <c:pt idx="14">
                  <c:v>89.081047299022273</c:v>
                </c:pt>
                <c:pt idx="15">
                  <c:v>97.225362375523545</c:v>
                </c:pt>
                <c:pt idx="16">
                  <c:v>94.108770588911369</c:v>
                </c:pt>
                <c:pt idx="17">
                  <c:v>108.20746281196948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35200"/>
        <c:axId val="147237120"/>
      </c:scatterChart>
      <c:valAx>
        <c:axId val="147235200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Predicted Yield (</a:t>
                </a:r>
                <a:r>
                  <a:rPr lang="en-US" sz="1600" dirty="0" err="1"/>
                  <a:t>bu</a:t>
                </a:r>
                <a:r>
                  <a:rPr lang="en-US" sz="1600" dirty="0"/>
                  <a:t> acre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37120"/>
        <c:crosses val="autoZero"/>
        <c:crossBetween val="midCat"/>
      </c:valAx>
      <c:valAx>
        <c:axId val="147237120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Actual Yield (</a:t>
                </a:r>
                <a:r>
                  <a:rPr lang="en-US" sz="1600" dirty="0" err="1"/>
                  <a:t>bu</a:t>
                </a:r>
                <a:r>
                  <a:rPr lang="en-US" sz="1600" dirty="0"/>
                  <a:t> acre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101769153855768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7235200"/>
        <c:crosses val="autoZero"/>
        <c:crossBetween val="midCat"/>
        <c:majorUnit val="20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372625296837896"/>
          <c:y val="0.27503992851957326"/>
          <c:w val="0.15967909011373579"/>
          <c:h val="0.23481040933713127"/>
        </c:manualLayout>
      </c:layout>
      <c:overlay val="0"/>
    </c:legend>
    <c:plotVisOnly val="1"/>
    <c:dispBlanksAs val="gap"/>
    <c:showDLblsOverMax val="0"/>
  </c:chart>
  <c:spPr>
    <a:solidFill>
      <a:sysClr val="windowText" lastClr="000000">
        <a:lumMod val="50000"/>
        <a:lumOff val="50000"/>
      </a:sysClr>
    </a:solidFill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0.18333</cdr:x>
      <cdr:y>0.06111</cdr:y>
    </cdr:from>
    <cdr:to>
      <cdr:x>0.4847</cdr:x>
      <cdr:y>0.22597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6033" y="328083"/>
          <a:ext cx="2229139" cy="885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pH, OM, P, K, S, Zn, B, EC, and Elevation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CC97B5-7C1B-414C-928D-2EDA246AD76F}" type="datetimeFigureOut">
              <a:rPr lang="en-US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79BA27-6726-4C76-8812-0664A1AD0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0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08647-986A-4FEF-AA70-F0D18F3421BE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D4E69-1A88-4812-8CC4-08EE5D3C6E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4D004-6F16-4CCC-A87B-5E9C27A0D3C5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86B87-EFFC-4AE3-8CE6-EA67E38163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CEC4C-D5F9-4B3A-B7E8-6C6D005A69AA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388AE-7C34-41B3-959E-9978329427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872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A4EF2-4B29-44A1-A5EE-01F22BD387DC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FA295-5D34-4C2F-8ABE-B505FBE22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33A31-3603-4A8E-89AA-50F7D34B49B9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125E6-BF05-4BA6-9C2D-28D2AF078C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0E68C-5DE4-4699-9C76-509CD01A7147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E29B2-108E-45B8-A5DF-0A6FA33317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2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2C44D-B52A-4306-9623-8EA08CE46064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997A-D7E3-4A8E-A19D-28DD1DE558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0B95A-1812-474C-A821-8C99736F8C6C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4-65B6-4565-902D-63907C193A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C771-7FDD-40C3-8841-CF7942F08C67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C24FB-3036-4530-A053-32D04382F5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9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9C9F3-BEE0-4126-ACF0-E1F77363BFDC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1164-06E0-4EC6-86FD-BB4D86705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AA973-1DA8-4762-BE16-23CEF8F3D16C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EBEA-0FE0-47F5-9394-6DA7FDE57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0286AD-2F73-4A32-8F07-9BC6E2B06A3D}" type="datetimeFigureOut">
              <a:rPr lang="en-US" smtClean="0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597660-78D1-4791-97F6-32CD4AC47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istech.com/products/visnirfaq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oilseries.sc.egov.usda.gov/OSD_Docs/T/TALOK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ilseries.sc.egov.usda.gov/OSD_Docs/K/KIRKLAND.html" TargetMode="External"/><Relationship Id="rId5" Type="http://schemas.openxmlformats.org/officeDocument/2006/relationships/hyperlink" Target="https://soilseries.sc.egov.usda.gov/OSD_Docs/T/TABLER.html" TargetMode="External"/><Relationship Id="rId4" Type="http://schemas.openxmlformats.org/officeDocument/2006/relationships/hyperlink" Target="https://soilseries.sc.egov.usda.gov/OSD_Docs/P/PORT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 Ag and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r>
              <a:rPr lang="en-US" dirty="0" smtClean="0"/>
              <a:t>Precision Ag Technologies are most often developed to increase efficiency and decrease input cost</a:t>
            </a:r>
          </a:p>
          <a:p>
            <a:r>
              <a:rPr lang="en-US" dirty="0" smtClean="0"/>
              <a:t>However, they provide great opportunity for soil and water conservation</a:t>
            </a:r>
          </a:p>
          <a:p>
            <a:r>
              <a:rPr lang="en-US" dirty="0" smtClean="0"/>
              <a:t>Technologies may be used to indirectly map soils at high resolution?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345306"/>
              </p:ext>
            </p:extLst>
          </p:nvPr>
        </p:nvGraphicFramePr>
        <p:xfrm>
          <a:off x="751438" y="679010"/>
          <a:ext cx="7206558" cy="501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6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pH, Ponca City</a:t>
            </a:r>
            <a:endParaRPr lang="en-US" dirty="0"/>
          </a:p>
        </p:txBody>
      </p:sp>
      <p:pic>
        <p:nvPicPr>
          <p:cNvPr id="31746" name="Content Placeholder 3" descr="ottoyie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011"/>
            <a:ext cx="8229600" cy="4104340"/>
          </a:xfrm>
        </p:spPr>
      </p:pic>
      <p:pic>
        <p:nvPicPr>
          <p:cNvPr id="31747" name="Picture 4" descr="survey_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21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ttop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313"/>
            <a:ext cx="9144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rvey_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6100"/>
            <a:ext cx="11699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859836"/>
              </p:ext>
            </p:extLst>
          </p:nvPr>
        </p:nvGraphicFramePr>
        <p:xfrm>
          <a:off x="1032095" y="796705"/>
          <a:ext cx="6916848" cy="45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4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Things Add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990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Poor correlation with single variable versus yield.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2"/>
            <a:r>
              <a:rPr lang="en-US" dirty="0" smtClean="0"/>
              <a:t>If you correct a single problem it probably will result in little effect on yield.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16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800279"/>
              </p:ext>
            </p:extLst>
          </p:nvPr>
        </p:nvGraphicFramePr>
        <p:xfrm>
          <a:off x="977775" y="543208"/>
          <a:ext cx="7396680" cy="536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5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Precision Ag technologies and Soil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/>
          <a:lstStyle/>
          <a:p>
            <a:r>
              <a:rPr lang="en-US" dirty="0" smtClean="0"/>
              <a:t>Electrical Conductivity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50770"/>
            <a:ext cx="6009640" cy="450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 is related to soil texture</a:t>
            </a:r>
          </a:p>
          <a:p>
            <a:pPr lvl="1"/>
            <a:r>
              <a:rPr lang="en-US" dirty="0" smtClean="0"/>
              <a:t>Will be influenced by moisture content and will therefore changed over time.</a:t>
            </a:r>
          </a:p>
          <a:p>
            <a:pPr lvl="1"/>
            <a:r>
              <a:rPr lang="en-US" dirty="0" smtClean="0"/>
              <a:t>Will of course be influenced by Salinity</a:t>
            </a:r>
          </a:p>
          <a:p>
            <a:pPr lvl="1"/>
            <a:r>
              <a:rPr lang="en-US" dirty="0" smtClean="0"/>
              <a:t>However, patterns should be consistent.</a:t>
            </a:r>
          </a:p>
          <a:p>
            <a:r>
              <a:rPr lang="en-US" dirty="0" smtClean="0"/>
              <a:t>Can sometimes be related to productivity and/or other soil characteristics such as nutrition or </a:t>
            </a:r>
            <a:r>
              <a:rPr lang="en-US" dirty="0" err="1" smtClean="0"/>
              <a:t>pH.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better or worse is often used to identify zones for sampling.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 the go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pH, Organic Matter,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www.veristech.com/products/visnirfaq.aspx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1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Rate 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930808"/>
          </a:xfrm>
        </p:spPr>
        <p:txBody>
          <a:bodyPr/>
          <a:lstStyle/>
          <a:p>
            <a:r>
              <a:rPr lang="en-US" sz="2800" dirty="0" smtClean="0"/>
              <a:t>Important to correct both Spatial and temporal variability</a:t>
            </a:r>
          </a:p>
          <a:p>
            <a:r>
              <a:rPr lang="en-US" sz="2800" dirty="0" smtClean="0"/>
              <a:t>Spatial variability </a:t>
            </a:r>
            <a:r>
              <a:rPr lang="en-US" sz="2800" u="sng" dirty="0" smtClean="0"/>
              <a:t>may</a:t>
            </a:r>
            <a:r>
              <a:rPr lang="en-US" sz="2800" dirty="0" smtClean="0"/>
              <a:t> be dealt with using historic yield maps</a:t>
            </a:r>
          </a:p>
          <a:p>
            <a:r>
              <a:rPr lang="en-US" sz="2800" dirty="0" smtClean="0"/>
              <a:t>Sensors can be </a:t>
            </a:r>
          </a:p>
          <a:p>
            <a:pPr marL="460375" indent="0">
              <a:spcBef>
                <a:spcPts val="0"/>
              </a:spcBef>
              <a:buNone/>
            </a:pPr>
            <a:r>
              <a:rPr lang="en-US" sz="2800" dirty="0"/>
              <a:t>u</a:t>
            </a:r>
            <a:r>
              <a:rPr lang="en-US" sz="2800" dirty="0" smtClean="0"/>
              <a:t>sed to address</a:t>
            </a:r>
          </a:p>
          <a:p>
            <a:pPr marL="460375" indent="0">
              <a:spcBef>
                <a:spcPts val="0"/>
              </a:spcBef>
              <a:buNone/>
            </a:pPr>
            <a:r>
              <a:rPr lang="en-US" sz="2800" dirty="0" smtClean="0"/>
              <a:t>spatial and </a:t>
            </a:r>
          </a:p>
          <a:p>
            <a:pPr marL="460375" indent="0">
              <a:spcBef>
                <a:spcPts val="0"/>
              </a:spcBef>
              <a:buNone/>
            </a:pPr>
            <a:r>
              <a:rPr lang="en-US" sz="2800" dirty="0" smtClean="0"/>
              <a:t>temporal variability</a:t>
            </a:r>
          </a:p>
          <a:p>
            <a:r>
              <a:rPr lang="en-US" dirty="0" smtClean="0"/>
              <a:t>Apply N where </a:t>
            </a:r>
          </a:p>
          <a:p>
            <a:pPr marL="460375" indent="0">
              <a:spcBef>
                <a:spcPts val="0"/>
              </a:spcBef>
              <a:buNone/>
            </a:pPr>
            <a:r>
              <a:rPr lang="en-US" dirty="0" smtClean="0"/>
              <a:t>and when needed.</a:t>
            </a:r>
            <a:endParaRPr lang="en-US" dirty="0"/>
          </a:p>
        </p:txBody>
      </p:sp>
      <p:pic>
        <p:nvPicPr>
          <p:cNvPr id="2050" name="Picture 2" descr="http://igs.indiana.edu/images/groundwater/yield_51_52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9920"/>
            <a:ext cx="4815840" cy="32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4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Rate 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Historically water quality concerns were addressed by decreasing average annual N rates</a:t>
            </a:r>
          </a:p>
          <a:p>
            <a:r>
              <a:rPr lang="en-US" sz="2800" dirty="0" smtClean="0"/>
              <a:t>If not done properly this can reduce yield </a:t>
            </a:r>
          </a:p>
          <a:p>
            <a:r>
              <a:rPr lang="en-US" sz="2800" dirty="0" smtClean="0"/>
              <a:t>Variable rate N applications may not decrease the average N rate but will decrease residual N  because N utilization is improved </a:t>
            </a:r>
          </a:p>
          <a:p>
            <a:r>
              <a:rPr lang="en-US" dirty="0" smtClean="0"/>
              <a:t>AKA efficiency is increases, which decreases potential for off-site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controls Yield???</a:t>
            </a:r>
          </a:p>
          <a:p>
            <a:pPr lvl="1"/>
            <a:r>
              <a:rPr lang="en-US" dirty="0" smtClean="0"/>
              <a:t>Nutrient availability</a:t>
            </a:r>
          </a:p>
          <a:p>
            <a:pPr lvl="2"/>
            <a:r>
              <a:rPr lang="en-US" dirty="0" smtClean="0"/>
              <a:t>Organic matter, clay content, and type</a:t>
            </a:r>
          </a:p>
          <a:p>
            <a:pPr lvl="1"/>
            <a:r>
              <a:rPr lang="en-US" dirty="0" smtClean="0"/>
              <a:t>Plant available water holding capacity</a:t>
            </a:r>
          </a:p>
          <a:p>
            <a:pPr lvl="2"/>
            <a:r>
              <a:rPr lang="en-US" dirty="0" smtClean="0"/>
              <a:t>Depth, texture, </a:t>
            </a:r>
            <a:r>
              <a:rPr lang="en-US" dirty="0" err="1" smtClean="0"/>
              <a:t>horizonation</a:t>
            </a:r>
            <a:r>
              <a:rPr lang="en-US" dirty="0" smtClean="0"/>
              <a:t>, and organic matter content</a:t>
            </a:r>
          </a:p>
          <a:p>
            <a:pPr lvl="1"/>
            <a:r>
              <a:rPr lang="en-US" dirty="0" smtClean="0"/>
              <a:t>Soil aeration</a:t>
            </a:r>
          </a:p>
          <a:p>
            <a:pPr lvl="1"/>
            <a:r>
              <a:rPr lang="en-US" dirty="0" smtClean="0"/>
              <a:t>Pest pressures</a:t>
            </a:r>
          </a:p>
          <a:p>
            <a:pPr lvl="1"/>
            <a:r>
              <a:rPr lang="en-US" dirty="0" smtClean="0"/>
              <a:t>pH, salinity</a:t>
            </a:r>
          </a:p>
          <a:p>
            <a:r>
              <a:rPr lang="en-US" dirty="0" smtClean="0"/>
              <a:t>A soil map should tell us many of these things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Use of Sensor Based N Management in </a:t>
            </a:r>
            <a:r>
              <a:rPr lang="en-US" dirty="0" err="1" smtClean="0"/>
              <a:t>Manured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Sensors have been very much under utilized for manure N management</a:t>
            </a:r>
          </a:p>
          <a:p>
            <a:r>
              <a:rPr lang="en-US" dirty="0" smtClean="0"/>
              <a:t>There is a lot of potential for improving manure N management</a:t>
            </a:r>
          </a:p>
          <a:p>
            <a:r>
              <a:rPr lang="en-US" dirty="0" smtClean="0"/>
              <a:t>Manure N availability is highly variable do to a variety of factors</a:t>
            </a:r>
          </a:p>
          <a:p>
            <a:pPr lvl="1"/>
            <a:r>
              <a:rPr lang="en-US" dirty="0" smtClean="0"/>
              <a:t>Manure type and characteristics</a:t>
            </a:r>
          </a:p>
          <a:p>
            <a:pPr lvl="1"/>
            <a:r>
              <a:rPr lang="en-US" dirty="0" smtClean="0"/>
              <a:t>Soil type, moisture, and temperature</a:t>
            </a:r>
          </a:p>
          <a:p>
            <a:pPr lvl="1"/>
            <a:r>
              <a:rPr lang="en-US" dirty="0" smtClean="0"/>
              <a:t>Application timing and methods</a:t>
            </a:r>
          </a:p>
          <a:p>
            <a:pPr lvl="1"/>
            <a:r>
              <a:rPr lang="en-US" dirty="0" smtClean="0"/>
              <a:t>Crop type (winter </a:t>
            </a:r>
            <a:r>
              <a:rPr lang="en-US" dirty="0" err="1" smtClean="0"/>
              <a:t>vs</a:t>
            </a:r>
            <a:r>
              <a:rPr lang="en-US" dirty="0" smtClean="0"/>
              <a:t> summer)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6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Nitrogen Management in </a:t>
            </a:r>
            <a:r>
              <a:rPr lang="en-US" dirty="0" err="1" smtClean="0"/>
              <a:t>Manured</a:t>
            </a:r>
            <a:r>
              <a:rPr lang="en-US" dirty="0" smtClean="0"/>
              <a:t> System	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Variability in N availability has spawned a great volume of research devoted to evaluating N mineralization and crop uptake.</a:t>
            </a:r>
          </a:p>
          <a:p>
            <a:r>
              <a:rPr lang="en-US" smtClean="0"/>
              <a:t>Despite this effort producers have difficulty dealing with uncertainty about N availably as well as the distribution of available N in the field</a:t>
            </a:r>
          </a:p>
        </p:txBody>
      </p:sp>
    </p:spTree>
    <p:extLst>
      <p:ext uri="{BB962C8B-B14F-4D97-AF65-F5344CB8AC3E}">
        <p14:creationId xmlns:p14="http://schemas.microsoft.com/office/powerpoint/2010/main" val="1807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Common Methods to Address Variability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Apply manure at rates that are in excess of crop N need.</a:t>
            </a:r>
          </a:p>
          <a:p>
            <a:r>
              <a:rPr lang="en-US" smtClean="0"/>
              <a:t>Continuous annual application at N based rates</a:t>
            </a:r>
          </a:p>
          <a:p>
            <a:pPr lvl="1"/>
            <a:r>
              <a:rPr lang="en-US" smtClean="0"/>
              <a:t>These solutions have generally been halted by P based nutrient management planning</a:t>
            </a:r>
          </a:p>
          <a:p>
            <a:r>
              <a:rPr lang="en-US" smtClean="0"/>
              <a:t>Apply supplemental N sufficient to overcome variability (apply N sufficient to optimize yield on most N deficient area of the manure field </a:t>
            </a:r>
          </a:p>
        </p:txBody>
      </p:sp>
    </p:spTree>
    <p:extLst>
      <p:ext uri="{BB962C8B-B14F-4D97-AF65-F5344CB8AC3E}">
        <p14:creationId xmlns:p14="http://schemas.microsoft.com/office/powerpoint/2010/main" val="33133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 of Research on Poultry litter N Availability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Poultry litter was pre-plant applied for corn production on the Eastern Shore of VA.</a:t>
            </a:r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4114800"/>
          <a:ext cx="5524501" cy="2514600"/>
        </p:xfrm>
        <a:graphic>
          <a:graphicData uri="http://schemas.openxmlformats.org/drawingml/2006/table">
            <a:tbl>
              <a:tblPr/>
              <a:tblGrid>
                <a:gridCol w="1733177"/>
                <a:gridCol w="1711512"/>
                <a:gridCol w="1039906"/>
                <a:gridCol w="1039906"/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 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N applied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lbs acre</a:t>
                      </a:r>
                      <a:r>
                        <a:rPr lang="en-US" sz="1800" b="1" i="0" u="none" strike="noStrike" baseline="30000" dirty="0">
                          <a:solidFill>
                            <a:schemeClr val="tx1"/>
                          </a:solidFill>
                          <a:latin typeface="Arial"/>
                        </a:rPr>
                        <a:t>-1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-------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bu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acre</a:t>
                      </a:r>
                      <a:r>
                        <a:rPr lang="en-US" sz="1800" b="1" i="0" u="none" strike="noStrike" baseline="30000" dirty="0">
                          <a:solidFill>
                            <a:schemeClr val="tx1"/>
                          </a:solidFill>
                          <a:latin typeface="Arial"/>
                        </a:rPr>
                        <a:t>-1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----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Peanut Hulls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Woodshavings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Sawdust (alum)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Sawdust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Pelletized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LSD(p&lt;0.1)=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 Response Curve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575"/>
          </a:xfrm>
        </p:spPr>
        <p:txBody>
          <a:bodyPr/>
          <a:lstStyle/>
          <a:p>
            <a:r>
              <a:rPr lang="en-US" smtClean="0"/>
              <a:t>Poultry litter N utilization ranged from 40-56%</a:t>
            </a:r>
          </a:p>
        </p:txBody>
      </p:sp>
      <p:grpSp>
        <p:nvGrpSpPr>
          <p:cNvPr id="16388" name="Group 191"/>
          <p:cNvGrpSpPr>
            <a:grpSpLocks/>
          </p:cNvGrpSpPr>
          <p:nvPr/>
        </p:nvGrpSpPr>
        <p:grpSpPr bwMode="auto">
          <a:xfrm>
            <a:off x="2667000" y="2514600"/>
            <a:ext cx="6262688" cy="4189413"/>
            <a:chOff x="1127553" y="1604963"/>
            <a:chExt cx="6830585" cy="4722614"/>
          </a:xfrm>
        </p:grpSpPr>
        <p:sp>
          <p:nvSpPr>
            <p:cNvPr id="98" name="Rectangle 181"/>
            <p:cNvSpPr>
              <a:spLocks noChangeArrowheads="1"/>
            </p:cNvSpPr>
            <p:nvPr/>
          </p:nvSpPr>
          <p:spPr bwMode="auto">
            <a:xfrm>
              <a:off x="2228757" y="1726652"/>
              <a:ext cx="5528532" cy="387079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9" name="Line 297"/>
            <p:cNvSpPr>
              <a:spLocks noChangeShapeType="1"/>
            </p:cNvSpPr>
            <p:nvPr/>
          </p:nvSpPr>
          <p:spPr bwMode="auto">
            <a:xfrm>
              <a:off x="2344765" y="2284991"/>
              <a:ext cx="626786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0" name="Rectangle 182"/>
            <p:cNvSpPr>
              <a:spLocks noChangeArrowheads="1"/>
            </p:cNvSpPr>
            <p:nvPr/>
          </p:nvSpPr>
          <p:spPr bwMode="auto">
            <a:xfrm>
              <a:off x="2743000" y="6019775"/>
              <a:ext cx="4344217" cy="307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00"/>
                  </a:solidFill>
                </a:rPr>
                <a:t>Inorganic N Fertilizer Rate (lbs acre-1)</a:t>
              </a:r>
              <a:endParaRPr lang="en-US" sz="2000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1" name="Line 185"/>
            <p:cNvSpPr>
              <a:spLocks noChangeShapeType="1"/>
            </p:cNvSpPr>
            <p:nvPr/>
          </p:nvSpPr>
          <p:spPr bwMode="auto">
            <a:xfrm>
              <a:off x="2228757" y="5597442"/>
              <a:ext cx="5528532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2" name="Line 186"/>
            <p:cNvSpPr>
              <a:spLocks noChangeShapeType="1"/>
            </p:cNvSpPr>
            <p:nvPr/>
          </p:nvSpPr>
          <p:spPr bwMode="auto">
            <a:xfrm flipV="1">
              <a:off x="2251267" y="5597442"/>
              <a:ext cx="1731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3" name="Line 187"/>
            <p:cNvSpPr>
              <a:spLocks noChangeShapeType="1"/>
            </p:cNvSpPr>
            <p:nvPr/>
          </p:nvSpPr>
          <p:spPr bwMode="auto">
            <a:xfrm flipV="1">
              <a:off x="3350739" y="5597442"/>
              <a:ext cx="1732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4" name="Line 188"/>
            <p:cNvSpPr>
              <a:spLocks noChangeShapeType="1"/>
            </p:cNvSpPr>
            <p:nvPr/>
          </p:nvSpPr>
          <p:spPr bwMode="auto">
            <a:xfrm flipV="1">
              <a:off x="4453676" y="5597442"/>
              <a:ext cx="0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5" name="Line 189"/>
            <p:cNvSpPr>
              <a:spLocks noChangeShapeType="1"/>
            </p:cNvSpPr>
            <p:nvPr/>
          </p:nvSpPr>
          <p:spPr bwMode="auto">
            <a:xfrm flipV="1">
              <a:off x="5553148" y="5597442"/>
              <a:ext cx="1732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6" name="Line 190"/>
            <p:cNvSpPr>
              <a:spLocks noChangeShapeType="1"/>
            </p:cNvSpPr>
            <p:nvPr/>
          </p:nvSpPr>
          <p:spPr bwMode="auto">
            <a:xfrm flipV="1">
              <a:off x="6654353" y="5597442"/>
              <a:ext cx="1732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7" name="Line 191"/>
            <p:cNvSpPr>
              <a:spLocks noChangeShapeType="1"/>
            </p:cNvSpPr>
            <p:nvPr/>
          </p:nvSpPr>
          <p:spPr bwMode="auto">
            <a:xfrm flipV="1">
              <a:off x="7757289" y="5597442"/>
              <a:ext cx="0" cy="5547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8" name="Rectangle 192"/>
            <p:cNvSpPr>
              <a:spLocks noChangeArrowheads="1"/>
            </p:cNvSpPr>
            <p:nvPr/>
          </p:nvSpPr>
          <p:spPr bwMode="auto">
            <a:xfrm>
              <a:off x="2190666" y="5760290"/>
              <a:ext cx="126397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9" name="Rectangle 193"/>
            <p:cNvSpPr>
              <a:spLocks noChangeArrowheads="1"/>
            </p:cNvSpPr>
            <p:nvPr/>
          </p:nvSpPr>
          <p:spPr bwMode="auto">
            <a:xfrm>
              <a:off x="3233001" y="5760290"/>
              <a:ext cx="252792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50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0" name="Rectangle 194"/>
            <p:cNvSpPr>
              <a:spLocks noChangeArrowheads="1"/>
            </p:cNvSpPr>
            <p:nvPr/>
          </p:nvSpPr>
          <p:spPr bwMode="auto">
            <a:xfrm>
              <a:off x="4273605" y="5760290"/>
              <a:ext cx="380920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100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1" name="Rectangle 195"/>
            <p:cNvSpPr>
              <a:spLocks noChangeArrowheads="1"/>
            </p:cNvSpPr>
            <p:nvPr/>
          </p:nvSpPr>
          <p:spPr bwMode="auto">
            <a:xfrm>
              <a:off x="5373077" y="5760290"/>
              <a:ext cx="380920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150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2" name="Rectangle 196"/>
            <p:cNvSpPr>
              <a:spLocks noChangeArrowheads="1"/>
            </p:cNvSpPr>
            <p:nvPr/>
          </p:nvSpPr>
          <p:spPr bwMode="auto">
            <a:xfrm>
              <a:off x="6476014" y="5760290"/>
              <a:ext cx="380920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200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3" name="Rectangle 197"/>
            <p:cNvSpPr>
              <a:spLocks noChangeArrowheads="1"/>
            </p:cNvSpPr>
            <p:nvPr/>
          </p:nvSpPr>
          <p:spPr bwMode="auto">
            <a:xfrm>
              <a:off x="7577218" y="5760290"/>
              <a:ext cx="380920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FF00"/>
                  </a:solidFill>
                </a:rPr>
                <a:t>250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4" name="Line 198"/>
            <p:cNvSpPr>
              <a:spLocks noChangeShapeType="1"/>
            </p:cNvSpPr>
            <p:nvPr/>
          </p:nvSpPr>
          <p:spPr bwMode="auto">
            <a:xfrm>
              <a:off x="2228757" y="1726652"/>
              <a:ext cx="5528532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5" name="Rectangle 199"/>
            <p:cNvSpPr>
              <a:spLocks noChangeArrowheads="1"/>
            </p:cNvSpPr>
            <p:nvPr/>
          </p:nvSpPr>
          <p:spPr bwMode="auto">
            <a:xfrm rot="16200000">
              <a:off x="-349089" y="3382249"/>
              <a:ext cx="3289187" cy="33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00"/>
                  </a:solidFill>
                </a:rPr>
                <a:t>Corn Yield (</a:t>
              </a:r>
              <a:r>
                <a:rPr lang="en-US" sz="2000" b="1" kern="0" dirty="0" err="1">
                  <a:solidFill>
                    <a:srgbClr val="FFFF00"/>
                  </a:solidFill>
                </a:rPr>
                <a:t>bu</a:t>
              </a:r>
              <a:r>
                <a:rPr lang="en-US" sz="2000" b="1" kern="0" dirty="0">
                  <a:solidFill>
                    <a:srgbClr val="FFFF00"/>
                  </a:solidFill>
                </a:rPr>
                <a:t> acre</a:t>
              </a:r>
              <a:r>
                <a:rPr lang="en-US" sz="2000" b="1" kern="0" baseline="30000" dirty="0">
                  <a:solidFill>
                    <a:srgbClr val="FFFF00"/>
                  </a:solidFill>
                </a:rPr>
                <a:t>-1</a:t>
              </a:r>
              <a:r>
                <a:rPr lang="en-US" sz="2000" b="1" kern="0" dirty="0">
                  <a:solidFill>
                    <a:srgbClr val="FFFF00"/>
                  </a:solidFill>
                </a:rPr>
                <a:t>)</a:t>
              </a:r>
              <a:endParaRPr lang="en-US" sz="2000" kern="0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16" name="Line 202"/>
            <p:cNvSpPr>
              <a:spLocks noChangeShapeType="1"/>
            </p:cNvSpPr>
            <p:nvPr/>
          </p:nvSpPr>
          <p:spPr bwMode="auto">
            <a:xfrm flipV="1">
              <a:off x="2228757" y="1726652"/>
              <a:ext cx="1732" cy="3870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7" name="Line 203"/>
            <p:cNvSpPr>
              <a:spLocks noChangeShapeType="1"/>
            </p:cNvSpPr>
            <p:nvPr/>
          </p:nvSpPr>
          <p:spPr bwMode="auto">
            <a:xfrm>
              <a:off x="2175083" y="5597442"/>
              <a:ext cx="53675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8" name="Line 204"/>
            <p:cNvSpPr>
              <a:spLocks noChangeShapeType="1"/>
            </p:cNvSpPr>
            <p:nvPr/>
          </p:nvSpPr>
          <p:spPr bwMode="auto">
            <a:xfrm>
              <a:off x="2175083" y="4951415"/>
              <a:ext cx="53675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9" name="Line 205"/>
            <p:cNvSpPr>
              <a:spLocks noChangeShapeType="1"/>
            </p:cNvSpPr>
            <p:nvPr/>
          </p:nvSpPr>
          <p:spPr bwMode="auto">
            <a:xfrm>
              <a:off x="2175083" y="4307178"/>
              <a:ext cx="53675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0" name="Line 206"/>
            <p:cNvSpPr>
              <a:spLocks noChangeShapeType="1"/>
            </p:cNvSpPr>
            <p:nvPr/>
          </p:nvSpPr>
          <p:spPr bwMode="auto">
            <a:xfrm>
              <a:off x="2175083" y="3662942"/>
              <a:ext cx="53675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1" name="Line 207"/>
            <p:cNvSpPr>
              <a:spLocks noChangeShapeType="1"/>
            </p:cNvSpPr>
            <p:nvPr/>
          </p:nvSpPr>
          <p:spPr bwMode="auto">
            <a:xfrm>
              <a:off x="2175083" y="3016916"/>
              <a:ext cx="53675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2" name="Line 208"/>
            <p:cNvSpPr>
              <a:spLocks noChangeShapeType="1"/>
            </p:cNvSpPr>
            <p:nvPr/>
          </p:nvSpPr>
          <p:spPr bwMode="auto">
            <a:xfrm>
              <a:off x="2175083" y="2370889"/>
              <a:ext cx="53675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3" name="Line 209"/>
            <p:cNvSpPr>
              <a:spLocks noChangeShapeType="1"/>
            </p:cNvSpPr>
            <p:nvPr/>
          </p:nvSpPr>
          <p:spPr bwMode="auto">
            <a:xfrm>
              <a:off x="2175083" y="1726652"/>
              <a:ext cx="53675" cy="1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4" name="Rectangle 210"/>
            <p:cNvSpPr>
              <a:spLocks noChangeArrowheads="1"/>
            </p:cNvSpPr>
            <p:nvPr/>
          </p:nvSpPr>
          <p:spPr bwMode="auto">
            <a:xfrm>
              <a:off x="1828792" y="5475753"/>
              <a:ext cx="254523" cy="27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40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5" name="Rectangle 211"/>
            <p:cNvSpPr>
              <a:spLocks noChangeArrowheads="1"/>
            </p:cNvSpPr>
            <p:nvPr/>
          </p:nvSpPr>
          <p:spPr bwMode="auto">
            <a:xfrm>
              <a:off x="1828792" y="4829726"/>
              <a:ext cx="254523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60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6" name="Rectangle 212"/>
            <p:cNvSpPr>
              <a:spLocks noChangeArrowheads="1"/>
            </p:cNvSpPr>
            <p:nvPr/>
          </p:nvSpPr>
          <p:spPr bwMode="auto">
            <a:xfrm>
              <a:off x="1828792" y="4185489"/>
              <a:ext cx="254523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80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7" name="Rectangle 213"/>
            <p:cNvSpPr>
              <a:spLocks noChangeArrowheads="1"/>
            </p:cNvSpPr>
            <p:nvPr/>
          </p:nvSpPr>
          <p:spPr bwMode="auto">
            <a:xfrm>
              <a:off x="1707591" y="3539463"/>
              <a:ext cx="380920" cy="27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100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8" name="Rectangle 214"/>
            <p:cNvSpPr>
              <a:spLocks noChangeArrowheads="1"/>
            </p:cNvSpPr>
            <p:nvPr/>
          </p:nvSpPr>
          <p:spPr bwMode="auto">
            <a:xfrm>
              <a:off x="1707591" y="2893437"/>
              <a:ext cx="380920" cy="27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120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29" name="Rectangle 215"/>
            <p:cNvSpPr>
              <a:spLocks noChangeArrowheads="1"/>
            </p:cNvSpPr>
            <p:nvPr/>
          </p:nvSpPr>
          <p:spPr bwMode="auto">
            <a:xfrm>
              <a:off x="1707591" y="2249200"/>
              <a:ext cx="380920" cy="27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140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30" name="Rectangle 216"/>
            <p:cNvSpPr>
              <a:spLocks noChangeArrowheads="1"/>
            </p:cNvSpPr>
            <p:nvPr/>
          </p:nvSpPr>
          <p:spPr bwMode="auto">
            <a:xfrm>
              <a:off x="1707591" y="1604963"/>
              <a:ext cx="380920" cy="27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FFFF00"/>
                  </a:solidFill>
                </a:rPr>
                <a:t>160</a:t>
              </a:r>
              <a:endParaRPr lang="en-US" ker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31" name="Line 217"/>
            <p:cNvSpPr>
              <a:spLocks noChangeShapeType="1"/>
            </p:cNvSpPr>
            <p:nvPr/>
          </p:nvSpPr>
          <p:spPr bwMode="auto">
            <a:xfrm flipV="1">
              <a:off x="7757289" y="1726652"/>
              <a:ext cx="0" cy="387079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2" name="Oval 218"/>
            <p:cNvSpPr>
              <a:spLocks noChangeArrowheads="1"/>
            </p:cNvSpPr>
            <p:nvPr/>
          </p:nvSpPr>
          <p:spPr bwMode="auto">
            <a:xfrm>
              <a:off x="2156036" y="4706248"/>
              <a:ext cx="190460" cy="18969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3" name="Oval 219"/>
            <p:cNvSpPr>
              <a:spLocks noChangeArrowheads="1"/>
            </p:cNvSpPr>
            <p:nvPr/>
          </p:nvSpPr>
          <p:spPr bwMode="auto">
            <a:xfrm>
              <a:off x="3257241" y="4126435"/>
              <a:ext cx="188729" cy="18790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4" name="Oval 220"/>
            <p:cNvSpPr>
              <a:spLocks noChangeArrowheads="1"/>
            </p:cNvSpPr>
            <p:nvPr/>
          </p:nvSpPr>
          <p:spPr bwMode="auto">
            <a:xfrm>
              <a:off x="4358445" y="2428154"/>
              <a:ext cx="190460" cy="18969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5" name="Oval 221"/>
            <p:cNvSpPr>
              <a:spLocks noChangeArrowheads="1"/>
            </p:cNvSpPr>
            <p:nvPr/>
          </p:nvSpPr>
          <p:spPr bwMode="auto">
            <a:xfrm>
              <a:off x="5459650" y="2322572"/>
              <a:ext cx="188729" cy="18969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6" name="Oval 222"/>
            <p:cNvSpPr>
              <a:spLocks noChangeArrowheads="1"/>
            </p:cNvSpPr>
            <p:nvPr/>
          </p:nvSpPr>
          <p:spPr bwMode="auto">
            <a:xfrm>
              <a:off x="6560854" y="2270674"/>
              <a:ext cx="188729" cy="18790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7" name="Freeform 223"/>
            <p:cNvSpPr>
              <a:spLocks/>
            </p:cNvSpPr>
            <p:nvPr/>
          </p:nvSpPr>
          <p:spPr bwMode="auto">
            <a:xfrm>
              <a:off x="2154306" y="4919203"/>
              <a:ext cx="192191" cy="166428"/>
            </a:xfrm>
            <a:custGeom>
              <a:avLst/>
              <a:gdLst/>
              <a:ahLst/>
              <a:cxnLst>
                <a:cxn ang="0">
                  <a:pos x="121" y="208"/>
                </a:cxn>
                <a:cxn ang="0">
                  <a:pos x="243" y="0"/>
                </a:cxn>
                <a:cxn ang="0">
                  <a:pos x="0" y="0"/>
                </a:cxn>
                <a:cxn ang="0">
                  <a:pos x="121" y="208"/>
                </a:cxn>
              </a:cxnLst>
              <a:rect l="0" t="0" r="r" b="b"/>
              <a:pathLst>
                <a:path w="243" h="208">
                  <a:moveTo>
                    <a:pt x="121" y="208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121" y="20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8" name="Freeform 224"/>
            <p:cNvSpPr>
              <a:spLocks/>
            </p:cNvSpPr>
            <p:nvPr/>
          </p:nvSpPr>
          <p:spPr bwMode="auto">
            <a:xfrm>
              <a:off x="3255510" y="3612834"/>
              <a:ext cx="192191" cy="166428"/>
            </a:xfrm>
            <a:custGeom>
              <a:avLst/>
              <a:gdLst/>
              <a:ahLst/>
              <a:cxnLst>
                <a:cxn ang="0">
                  <a:pos x="121" y="209"/>
                </a:cxn>
                <a:cxn ang="0">
                  <a:pos x="243" y="0"/>
                </a:cxn>
                <a:cxn ang="0">
                  <a:pos x="0" y="0"/>
                </a:cxn>
                <a:cxn ang="0">
                  <a:pos x="121" y="209"/>
                </a:cxn>
              </a:cxnLst>
              <a:rect l="0" t="0" r="r" b="b"/>
              <a:pathLst>
                <a:path w="243" h="209">
                  <a:moveTo>
                    <a:pt x="121" y="209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121" y="2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9" name="Freeform 225"/>
            <p:cNvSpPr>
              <a:spLocks/>
            </p:cNvSpPr>
            <p:nvPr/>
          </p:nvSpPr>
          <p:spPr bwMode="auto">
            <a:xfrm>
              <a:off x="4356715" y="2487210"/>
              <a:ext cx="192191" cy="164638"/>
            </a:xfrm>
            <a:custGeom>
              <a:avLst/>
              <a:gdLst/>
              <a:ahLst/>
              <a:cxnLst>
                <a:cxn ang="0">
                  <a:pos x="122" y="209"/>
                </a:cxn>
                <a:cxn ang="0">
                  <a:pos x="243" y="0"/>
                </a:cxn>
                <a:cxn ang="0">
                  <a:pos x="0" y="0"/>
                </a:cxn>
                <a:cxn ang="0">
                  <a:pos x="122" y="209"/>
                </a:cxn>
              </a:cxnLst>
              <a:rect l="0" t="0" r="r" b="b"/>
              <a:pathLst>
                <a:path w="243" h="209">
                  <a:moveTo>
                    <a:pt x="122" y="209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122" y="2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0" name="Freeform 226"/>
            <p:cNvSpPr>
              <a:spLocks/>
            </p:cNvSpPr>
            <p:nvPr/>
          </p:nvSpPr>
          <p:spPr bwMode="auto">
            <a:xfrm>
              <a:off x="5457919" y="2080982"/>
              <a:ext cx="192191" cy="164638"/>
            </a:xfrm>
            <a:custGeom>
              <a:avLst/>
              <a:gdLst/>
              <a:ahLst/>
              <a:cxnLst>
                <a:cxn ang="0">
                  <a:pos x="122" y="209"/>
                </a:cxn>
                <a:cxn ang="0">
                  <a:pos x="243" y="0"/>
                </a:cxn>
                <a:cxn ang="0">
                  <a:pos x="0" y="0"/>
                </a:cxn>
                <a:cxn ang="0">
                  <a:pos x="122" y="209"/>
                </a:cxn>
              </a:cxnLst>
              <a:rect l="0" t="0" r="r" b="b"/>
              <a:pathLst>
                <a:path w="243" h="209">
                  <a:moveTo>
                    <a:pt x="122" y="209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122" y="2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1" name="Freeform 227"/>
            <p:cNvSpPr>
              <a:spLocks/>
            </p:cNvSpPr>
            <p:nvPr/>
          </p:nvSpPr>
          <p:spPr bwMode="auto">
            <a:xfrm>
              <a:off x="6557391" y="2116773"/>
              <a:ext cx="192192" cy="166428"/>
            </a:xfrm>
            <a:custGeom>
              <a:avLst/>
              <a:gdLst/>
              <a:ahLst/>
              <a:cxnLst>
                <a:cxn ang="0">
                  <a:pos x="122" y="209"/>
                </a:cxn>
                <a:cxn ang="0">
                  <a:pos x="243" y="0"/>
                </a:cxn>
                <a:cxn ang="0">
                  <a:pos x="0" y="0"/>
                </a:cxn>
                <a:cxn ang="0">
                  <a:pos x="122" y="209"/>
                </a:cxn>
              </a:cxnLst>
              <a:rect l="0" t="0" r="r" b="b"/>
              <a:pathLst>
                <a:path w="243" h="209">
                  <a:moveTo>
                    <a:pt x="122" y="209"/>
                  </a:moveTo>
                  <a:lnTo>
                    <a:pt x="243" y="0"/>
                  </a:lnTo>
                  <a:lnTo>
                    <a:pt x="0" y="0"/>
                  </a:lnTo>
                  <a:lnTo>
                    <a:pt x="122" y="2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2" name="Freeform 228"/>
            <p:cNvSpPr>
              <a:spLocks/>
            </p:cNvSpPr>
            <p:nvPr/>
          </p:nvSpPr>
          <p:spPr bwMode="auto">
            <a:xfrm flipV="1">
              <a:off x="2251267" y="2089931"/>
              <a:ext cx="4403086" cy="2922329"/>
            </a:xfrm>
            <a:custGeom>
              <a:avLst/>
              <a:gdLst/>
              <a:ahLst/>
              <a:cxnLst>
                <a:cxn ang="0">
                  <a:pos x="63" y="94"/>
                </a:cxn>
                <a:cxn ang="0">
                  <a:pos x="140" y="210"/>
                </a:cxn>
                <a:cxn ang="0">
                  <a:pos x="218" y="323"/>
                </a:cxn>
                <a:cxn ang="0">
                  <a:pos x="296" y="433"/>
                </a:cxn>
                <a:cxn ang="0">
                  <a:pos x="374" y="541"/>
                </a:cxn>
                <a:cxn ang="0">
                  <a:pos x="452" y="646"/>
                </a:cxn>
                <a:cxn ang="0">
                  <a:pos x="530" y="748"/>
                </a:cxn>
                <a:cxn ang="0">
                  <a:pos x="607" y="847"/>
                </a:cxn>
                <a:cxn ang="0">
                  <a:pos x="685" y="944"/>
                </a:cxn>
                <a:cxn ang="0">
                  <a:pos x="763" y="1038"/>
                </a:cxn>
                <a:cxn ang="0">
                  <a:pos x="841" y="1130"/>
                </a:cxn>
                <a:cxn ang="0">
                  <a:pos x="919" y="1219"/>
                </a:cxn>
                <a:cxn ang="0">
                  <a:pos x="996" y="1305"/>
                </a:cxn>
                <a:cxn ang="0">
                  <a:pos x="1074" y="1388"/>
                </a:cxn>
                <a:cxn ang="0">
                  <a:pos x="1152" y="1469"/>
                </a:cxn>
                <a:cxn ang="0">
                  <a:pos x="1230" y="1547"/>
                </a:cxn>
                <a:cxn ang="0">
                  <a:pos x="1308" y="1622"/>
                </a:cxn>
                <a:cxn ang="0">
                  <a:pos x="1386" y="1695"/>
                </a:cxn>
                <a:cxn ang="0">
                  <a:pos x="1463" y="1765"/>
                </a:cxn>
                <a:cxn ang="0">
                  <a:pos x="1541" y="1833"/>
                </a:cxn>
                <a:cxn ang="0">
                  <a:pos x="1619" y="1897"/>
                </a:cxn>
                <a:cxn ang="0">
                  <a:pos x="1697" y="1959"/>
                </a:cxn>
                <a:cxn ang="0">
                  <a:pos x="1775" y="2019"/>
                </a:cxn>
                <a:cxn ang="0">
                  <a:pos x="1852" y="2075"/>
                </a:cxn>
                <a:cxn ang="0">
                  <a:pos x="1930" y="2129"/>
                </a:cxn>
                <a:cxn ang="0">
                  <a:pos x="2008" y="2180"/>
                </a:cxn>
                <a:cxn ang="0">
                  <a:pos x="2086" y="2229"/>
                </a:cxn>
                <a:cxn ang="0">
                  <a:pos x="2164" y="2275"/>
                </a:cxn>
                <a:cxn ang="0">
                  <a:pos x="2241" y="2318"/>
                </a:cxn>
                <a:cxn ang="0">
                  <a:pos x="2319" y="2358"/>
                </a:cxn>
                <a:cxn ang="0">
                  <a:pos x="2397" y="2396"/>
                </a:cxn>
                <a:cxn ang="0">
                  <a:pos x="2475" y="2431"/>
                </a:cxn>
                <a:cxn ang="0">
                  <a:pos x="2553" y="2464"/>
                </a:cxn>
                <a:cxn ang="0">
                  <a:pos x="2631" y="2494"/>
                </a:cxn>
                <a:cxn ang="0">
                  <a:pos x="2708" y="2521"/>
                </a:cxn>
                <a:cxn ang="0">
                  <a:pos x="2786" y="2545"/>
                </a:cxn>
                <a:cxn ang="0">
                  <a:pos x="2864" y="2567"/>
                </a:cxn>
                <a:cxn ang="0">
                  <a:pos x="2942" y="2586"/>
                </a:cxn>
                <a:cxn ang="0">
                  <a:pos x="3020" y="2602"/>
                </a:cxn>
                <a:cxn ang="0">
                  <a:pos x="3097" y="2616"/>
                </a:cxn>
                <a:cxn ang="0">
                  <a:pos x="3175" y="2627"/>
                </a:cxn>
                <a:cxn ang="0">
                  <a:pos x="3253" y="2635"/>
                </a:cxn>
                <a:cxn ang="0">
                  <a:pos x="3331" y="2641"/>
                </a:cxn>
                <a:cxn ang="0">
                  <a:pos x="3409" y="2644"/>
                </a:cxn>
                <a:cxn ang="0">
                  <a:pos x="3486" y="2644"/>
                </a:cxn>
                <a:cxn ang="0">
                  <a:pos x="3564" y="2642"/>
                </a:cxn>
                <a:cxn ang="0">
                  <a:pos x="3642" y="2637"/>
                </a:cxn>
                <a:cxn ang="0">
                  <a:pos x="3720" y="2629"/>
                </a:cxn>
                <a:cxn ang="0">
                  <a:pos x="3798" y="2618"/>
                </a:cxn>
                <a:cxn ang="0">
                  <a:pos x="3876" y="2605"/>
                </a:cxn>
                <a:cxn ang="0">
                  <a:pos x="3953" y="2589"/>
                </a:cxn>
              </a:cxnLst>
              <a:rect l="0" t="0" r="r" b="b"/>
              <a:pathLst>
                <a:path w="3984" h="2644">
                  <a:moveTo>
                    <a:pt x="0" y="0"/>
                  </a:moveTo>
                  <a:lnTo>
                    <a:pt x="16" y="23"/>
                  </a:lnTo>
                  <a:lnTo>
                    <a:pt x="32" y="47"/>
                  </a:lnTo>
                  <a:lnTo>
                    <a:pt x="47" y="71"/>
                  </a:lnTo>
                  <a:lnTo>
                    <a:pt x="63" y="94"/>
                  </a:lnTo>
                  <a:lnTo>
                    <a:pt x="78" y="117"/>
                  </a:lnTo>
                  <a:lnTo>
                    <a:pt x="94" y="141"/>
                  </a:lnTo>
                  <a:lnTo>
                    <a:pt x="109" y="164"/>
                  </a:lnTo>
                  <a:lnTo>
                    <a:pt x="125" y="187"/>
                  </a:lnTo>
                  <a:lnTo>
                    <a:pt x="140" y="210"/>
                  </a:lnTo>
                  <a:lnTo>
                    <a:pt x="156" y="233"/>
                  </a:lnTo>
                  <a:lnTo>
                    <a:pt x="172" y="255"/>
                  </a:lnTo>
                  <a:lnTo>
                    <a:pt x="187" y="278"/>
                  </a:lnTo>
                  <a:lnTo>
                    <a:pt x="203" y="300"/>
                  </a:lnTo>
                  <a:lnTo>
                    <a:pt x="218" y="323"/>
                  </a:lnTo>
                  <a:lnTo>
                    <a:pt x="234" y="345"/>
                  </a:lnTo>
                  <a:lnTo>
                    <a:pt x="249" y="367"/>
                  </a:lnTo>
                  <a:lnTo>
                    <a:pt x="265" y="389"/>
                  </a:lnTo>
                  <a:lnTo>
                    <a:pt x="281" y="411"/>
                  </a:lnTo>
                  <a:lnTo>
                    <a:pt x="296" y="433"/>
                  </a:lnTo>
                  <a:lnTo>
                    <a:pt x="312" y="455"/>
                  </a:lnTo>
                  <a:lnTo>
                    <a:pt x="327" y="476"/>
                  </a:lnTo>
                  <a:lnTo>
                    <a:pt x="343" y="498"/>
                  </a:lnTo>
                  <a:lnTo>
                    <a:pt x="358" y="519"/>
                  </a:lnTo>
                  <a:lnTo>
                    <a:pt x="374" y="541"/>
                  </a:lnTo>
                  <a:lnTo>
                    <a:pt x="389" y="562"/>
                  </a:lnTo>
                  <a:lnTo>
                    <a:pt x="405" y="583"/>
                  </a:lnTo>
                  <a:lnTo>
                    <a:pt x="421" y="604"/>
                  </a:lnTo>
                  <a:lnTo>
                    <a:pt x="436" y="625"/>
                  </a:lnTo>
                  <a:lnTo>
                    <a:pt x="452" y="646"/>
                  </a:lnTo>
                  <a:lnTo>
                    <a:pt x="467" y="666"/>
                  </a:lnTo>
                  <a:lnTo>
                    <a:pt x="483" y="687"/>
                  </a:lnTo>
                  <a:lnTo>
                    <a:pt x="498" y="707"/>
                  </a:lnTo>
                  <a:lnTo>
                    <a:pt x="514" y="728"/>
                  </a:lnTo>
                  <a:lnTo>
                    <a:pt x="530" y="748"/>
                  </a:lnTo>
                  <a:lnTo>
                    <a:pt x="545" y="768"/>
                  </a:lnTo>
                  <a:lnTo>
                    <a:pt x="561" y="788"/>
                  </a:lnTo>
                  <a:lnTo>
                    <a:pt x="576" y="808"/>
                  </a:lnTo>
                  <a:lnTo>
                    <a:pt x="592" y="828"/>
                  </a:lnTo>
                  <a:lnTo>
                    <a:pt x="607" y="847"/>
                  </a:lnTo>
                  <a:lnTo>
                    <a:pt x="623" y="867"/>
                  </a:lnTo>
                  <a:lnTo>
                    <a:pt x="638" y="886"/>
                  </a:lnTo>
                  <a:lnTo>
                    <a:pt x="654" y="906"/>
                  </a:lnTo>
                  <a:lnTo>
                    <a:pt x="670" y="925"/>
                  </a:lnTo>
                  <a:lnTo>
                    <a:pt x="685" y="944"/>
                  </a:lnTo>
                  <a:lnTo>
                    <a:pt x="701" y="963"/>
                  </a:lnTo>
                  <a:lnTo>
                    <a:pt x="716" y="982"/>
                  </a:lnTo>
                  <a:lnTo>
                    <a:pt x="732" y="1001"/>
                  </a:lnTo>
                  <a:lnTo>
                    <a:pt x="747" y="1020"/>
                  </a:lnTo>
                  <a:lnTo>
                    <a:pt x="763" y="1038"/>
                  </a:lnTo>
                  <a:lnTo>
                    <a:pt x="779" y="1057"/>
                  </a:lnTo>
                  <a:lnTo>
                    <a:pt x="794" y="1075"/>
                  </a:lnTo>
                  <a:lnTo>
                    <a:pt x="810" y="1094"/>
                  </a:lnTo>
                  <a:lnTo>
                    <a:pt x="825" y="1112"/>
                  </a:lnTo>
                  <a:lnTo>
                    <a:pt x="841" y="1130"/>
                  </a:lnTo>
                  <a:lnTo>
                    <a:pt x="856" y="1148"/>
                  </a:lnTo>
                  <a:lnTo>
                    <a:pt x="872" y="1166"/>
                  </a:lnTo>
                  <a:lnTo>
                    <a:pt x="887" y="1183"/>
                  </a:lnTo>
                  <a:lnTo>
                    <a:pt x="903" y="1201"/>
                  </a:lnTo>
                  <a:lnTo>
                    <a:pt x="919" y="1219"/>
                  </a:lnTo>
                  <a:lnTo>
                    <a:pt x="934" y="1236"/>
                  </a:lnTo>
                  <a:lnTo>
                    <a:pt x="950" y="1253"/>
                  </a:lnTo>
                  <a:lnTo>
                    <a:pt x="965" y="1271"/>
                  </a:lnTo>
                  <a:lnTo>
                    <a:pt x="981" y="1288"/>
                  </a:lnTo>
                  <a:lnTo>
                    <a:pt x="996" y="1305"/>
                  </a:lnTo>
                  <a:lnTo>
                    <a:pt x="1012" y="1322"/>
                  </a:lnTo>
                  <a:lnTo>
                    <a:pt x="1028" y="1338"/>
                  </a:lnTo>
                  <a:lnTo>
                    <a:pt x="1043" y="1355"/>
                  </a:lnTo>
                  <a:lnTo>
                    <a:pt x="1059" y="1372"/>
                  </a:lnTo>
                  <a:lnTo>
                    <a:pt x="1074" y="1388"/>
                  </a:lnTo>
                  <a:lnTo>
                    <a:pt x="1090" y="1405"/>
                  </a:lnTo>
                  <a:lnTo>
                    <a:pt x="1105" y="1421"/>
                  </a:lnTo>
                  <a:lnTo>
                    <a:pt x="1121" y="1437"/>
                  </a:lnTo>
                  <a:lnTo>
                    <a:pt x="1137" y="1453"/>
                  </a:lnTo>
                  <a:lnTo>
                    <a:pt x="1152" y="1469"/>
                  </a:lnTo>
                  <a:lnTo>
                    <a:pt x="1168" y="1485"/>
                  </a:lnTo>
                  <a:lnTo>
                    <a:pt x="1183" y="1501"/>
                  </a:lnTo>
                  <a:lnTo>
                    <a:pt x="1199" y="1516"/>
                  </a:lnTo>
                  <a:lnTo>
                    <a:pt x="1214" y="1532"/>
                  </a:lnTo>
                  <a:lnTo>
                    <a:pt x="1230" y="1547"/>
                  </a:lnTo>
                  <a:lnTo>
                    <a:pt x="1245" y="1562"/>
                  </a:lnTo>
                  <a:lnTo>
                    <a:pt x="1261" y="1578"/>
                  </a:lnTo>
                  <a:lnTo>
                    <a:pt x="1277" y="1593"/>
                  </a:lnTo>
                  <a:lnTo>
                    <a:pt x="1292" y="1608"/>
                  </a:lnTo>
                  <a:lnTo>
                    <a:pt x="1308" y="1622"/>
                  </a:lnTo>
                  <a:lnTo>
                    <a:pt x="1323" y="1637"/>
                  </a:lnTo>
                  <a:lnTo>
                    <a:pt x="1339" y="1652"/>
                  </a:lnTo>
                  <a:lnTo>
                    <a:pt x="1354" y="1666"/>
                  </a:lnTo>
                  <a:lnTo>
                    <a:pt x="1370" y="1681"/>
                  </a:lnTo>
                  <a:lnTo>
                    <a:pt x="1386" y="1695"/>
                  </a:lnTo>
                  <a:lnTo>
                    <a:pt x="1401" y="1709"/>
                  </a:lnTo>
                  <a:lnTo>
                    <a:pt x="1417" y="1724"/>
                  </a:lnTo>
                  <a:lnTo>
                    <a:pt x="1432" y="1738"/>
                  </a:lnTo>
                  <a:lnTo>
                    <a:pt x="1448" y="1751"/>
                  </a:lnTo>
                  <a:lnTo>
                    <a:pt x="1463" y="1765"/>
                  </a:lnTo>
                  <a:lnTo>
                    <a:pt x="1479" y="1779"/>
                  </a:lnTo>
                  <a:lnTo>
                    <a:pt x="1494" y="1793"/>
                  </a:lnTo>
                  <a:lnTo>
                    <a:pt x="1510" y="1806"/>
                  </a:lnTo>
                  <a:lnTo>
                    <a:pt x="1526" y="1819"/>
                  </a:lnTo>
                  <a:lnTo>
                    <a:pt x="1541" y="1833"/>
                  </a:lnTo>
                  <a:lnTo>
                    <a:pt x="1557" y="1846"/>
                  </a:lnTo>
                  <a:lnTo>
                    <a:pt x="1572" y="1859"/>
                  </a:lnTo>
                  <a:lnTo>
                    <a:pt x="1588" y="1872"/>
                  </a:lnTo>
                  <a:lnTo>
                    <a:pt x="1603" y="1885"/>
                  </a:lnTo>
                  <a:lnTo>
                    <a:pt x="1619" y="1897"/>
                  </a:lnTo>
                  <a:lnTo>
                    <a:pt x="1635" y="1910"/>
                  </a:lnTo>
                  <a:lnTo>
                    <a:pt x="1650" y="1922"/>
                  </a:lnTo>
                  <a:lnTo>
                    <a:pt x="1666" y="1935"/>
                  </a:lnTo>
                  <a:lnTo>
                    <a:pt x="1681" y="1947"/>
                  </a:lnTo>
                  <a:lnTo>
                    <a:pt x="1697" y="1959"/>
                  </a:lnTo>
                  <a:lnTo>
                    <a:pt x="1712" y="1971"/>
                  </a:lnTo>
                  <a:lnTo>
                    <a:pt x="1728" y="1983"/>
                  </a:lnTo>
                  <a:lnTo>
                    <a:pt x="1743" y="1995"/>
                  </a:lnTo>
                  <a:lnTo>
                    <a:pt x="1759" y="2007"/>
                  </a:lnTo>
                  <a:lnTo>
                    <a:pt x="1775" y="2019"/>
                  </a:lnTo>
                  <a:lnTo>
                    <a:pt x="1790" y="2030"/>
                  </a:lnTo>
                  <a:lnTo>
                    <a:pt x="1806" y="2042"/>
                  </a:lnTo>
                  <a:lnTo>
                    <a:pt x="1821" y="2053"/>
                  </a:lnTo>
                  <a:lnTo>
                    <a:pt x="1837" y="2064"/>
                  </a:lnTo>
                  <a:lnTo>
                    <a:pt x="1852" y="2075"/>
                  </a:lnTo>
                  <a:lnTo>
                    <a:pt x="1868" y="2086"/>
                  </a:lnTo>
                  <a:lnTo>
                    <a:pt x="1884" y="2097"/>
                  </a:lnTo>
                  <a:lnTo>
                    <a:pt x="1899" y="2108"/>
                  </a:lnTo>
                  <a:lnTo>
                    <a:pt x="1915" y="2119"/>
                  </a:lnTo>
                  <a:lnTo>
                    <a:pt x="1930" y="2129"/>
                  </a:lnTo>
                  <a:lnTo>
                    <a:pt x="1946" y="2140"/>
                  </a:lnTo>
                  <a:lnTo>
                    <a:pt x="1961" y="2150"/>
                  </a:lnTo>
                  <a:lnTo>
                    <a:pt x="1977" y="2160"/>
                  </a:lnTo>
                  <a:lnTo>
                    <a:pt x="1992" y="2170"/>
                  </a:lnTo>
                  <a:lnTo>
                    <a:pt x="2008" y="2180"/>
                  </a:lnTo>
                  <a:lnTo>
                    <a:pt x="2024" y="2190"/>
                  </a:lnTo>
                  <a:lnTo>
                    <a:pt x="2039" y="2200"/>
                  </a:lnTo>
                  <a:lnTo>
                    <a:pt x="2055" y="2210"/>
                  </a:lnTo>
                  <a:lnTo>
                    <a:pt x="2070" y="2219"/>
                  </a:lnTo>
                  <a:lnTo>
                    <a:pt x="2086" y="2229"/>
                  </a:lnTo>
                  <a:lnTo>
                    <a:pt x="2101" y="2238"/>
                  </a:lnTo>
                  <a:lnTo>
                    <a:pt x="2117" y="2248"/>
                  </a:lnTo>
                  <a:lnTo>
                    <a:pt x="2133" y="2257"/>
                  </a:lnTo>
                  <a:lnTo>
                    <a:pt x="2148" y="2266"/>
                  </a:lnTo>
                  <a:lnTo>
                    <a:pt x="2164" y="2275"/>
                  </a:lnTo>
                  <a:lnTo>
                    <a:pt x="2179" y="2284"/>
                  </a:lnTo>
                  <a:lnTo>
                    <a:pt x="2195" y="2292"/>
                  </a:lnTo>
                  <a:lnTo>
                    <a:pt x="2210" y="2301"/>
                  </a:lnTo>
                  <a:lnTo>
                    <a:pt x="2226" y="2310"/>
                  </a:lnTo>
                  <a:lnTo>
                    <a:pt x="2241" y="2318"/>
                  </a:lnTo>
                  <a:lnTo>
                    <a:pt x="2257" y="2326"/>
                  </a:lnTo>
                  <a:lnTo>
                    <a:pt x="2273" y="2335"/>
                  </a:lnTo>
                  <a:lnTo>
                    <a:pt x="2288" y="2343"/>
                  </a:lnTo>
                  <a:lnTo>
                    <a:pt x="2304" y="2351"/>
                  </a:lnTo>
                  <a:lnTo>
                    <a:pt x="2319" y="2358"/>
                  </a:lnTo>
                  <a:lnTo>
                    <a:pt x="2335" y="2366"/>
                  </a:lnTo>
                  <a:lnTo>
                    <a:pt x="2350" y="2374"/>
                  </a:lnTo>
                  <a:lnTo>
                    <a:pt x="2366" y="2382"/>
                  </a:lnTo>
                  <a:lnTo>
                    <a:pt x="2382" y="2389"/>
                  </a:lnTo>
                  <a:lnTo>
                    <a:pt x="2397" y="2396"/>
                  </a:lnTo>
                  <a:lnTo>
                    <a:pt x="2413" y="2404"/>
                  </a:lnTo>
                  <a:lnTo>
                    <a:pt x="2428" y="2411"/>
                  </a:lnTo>
                  <a:lnTo>
                    <a:pt x="2444" y="2418"/>
                  </a:lnTo>
                  <a:lnTo>
                    <a:pt x="2459" y="2425"/>
                  </a:lnTo>
                  <a:lnTo>
                    <a:pt x="2475" y="2431"/>
                  </a:lnTo>
                  <a:lnTo>
                    <a:pt x="2490" y="2438"/>
                  </a:lnTo>
                  <a:lnTo>
                    <a:pt x="2506" y="2445"/>
                  </a:lnTo>
                  <a:lnTo>
                    <a:pt x="2522" y="2451"/>
                  </a:lnTo>
                  <a:lnTo>
                    <a:pt x="2537" y="2458"/>
                  </a:lnTo>
                  <a:lnTo>
                    <a:pt x="2553" y="2464"/>
                  </a:lnTo>
                  <a:lnTo>
                    <a:pt x="2568" y="2470"/>
                  </a:lnTo>
                  <a:lnTo>
                    <a:pt x="2584" y="2476"/>
                  </a:lnTo>
                  <a:lnTo>
                    <a:pt x="2599" y="2482"/>
                  </a:lnTo>
                  <a:lnTo>
                    <a:pt x="2615" y="2488"/>
                  </a:lnTo>
                  <a:lnTo>
                    <a:pt x="2631" y="2494"/>
                  </a:lnTo>
                  <a:lnTo>
                    <a:pt x="2646" y="2499"/>
                  </a:lnTo>
                  <a:lnTo>
                    <a:pt x="2662" y="2505"/>
                  </a:lnTo>
                  <a:lnTo>
                    <a:pt x="2677" y="2510"/>
                  </a:lnTo>
                  <a:lnTo>
                    <a:pt x="2693" y="2516"/>
                  </a:lnTo>
                  <a:lnTo>
                    <a:pt x="2708" y="2521"/>
                  </a:lnTo>
                  <a:lnTo>
                    <a:pt x="2724" y="2526"/>
                  </a:lnTo>
                  <a:lnTo>
                    <a:pt x="2739" y="2531"/>
                  </a:lnTo>
                  <a:lnTo>
                    <a:pt x="2755" y="2536"/>
                  </a:lnTo>
                  <a:lnTo>
                    <a:pt x="2771" y="2541"/>
                  </a:lnTo>
                  <a:lnTo>
                    <a:pt x="2786" y="2545"/>
                  </a:lnTo>
                  <a:lnTo>
                    <a:pt x="2802" y="2550"/>
                  </a:lnTo>
                  <a:lnTo>
                    <a:pt x="2817" y="2554"/>
                  </a:lnTo>
                  <a:lnTo>
                    <a:pt x="2833" y="2559"/>
                  </a:lnTo>
                  <a:lnTo>
                    <a:pt x="2848" y="2563"/>
                  </a:lnTo>
                  <a:lnTo>
                    <a:pt x="2864" y="2567"/>
                  </a:lnTo>
                  <a:lnTo>
                    <a:pt x="2880" y="2571"/>
                  </a:lnTo>
                  <a:lnTo>
                    <a:pt x="2895" y="2575"/>
                  </a:lnTo>
                  <a:lnTo>
                    <a:pt x="2911" y="2579"/>
                  </a:lnTo>
                  <a:lnTo>
                    <a:pt x="2926" y="2582"/>
                  </a:lnTo>
                  <a:lnTo>
                    <a:pt x="2942" y="2586"/>
                  </a:lnTo>
                  <a:lnTo>
                    <a:pt x="2957" y="2589"/>
                  </a:lnTo>
                  <a:lnTo>
                    <a:pt x="2973" y="2593"/>
                  </a:lnTo>
                  <a:lnTo>
                    <a:pt x="2988" y="2596"/>
                  </a:lnTo>
                  <a:lnTo>
                    <a:pt x="3004" y="2599"/>
                  </a:lnTo>
                  <a:lnTo>
                    <a:pt x="3020" y="2602"/>
                  </a:lnTo>
                  <a:lnTo>
                    <a:pt x="3035" y="2605"/>
                  </a:lnTo>
                  <a:lnTo>
                    <a:pt x="3051" y="2608"/>
                  </a:lnTo>
                  <a:lnTo>
                    <a:pt x="3066" y="2611"/>
                  </a:lnTo>
                  <a:lnTo>
                    <a:pt x="3082" y="2614"/>
                  </a:lnTo>
                  <a:lnTo>
                    <a:pt x="3097" y="2616"/>
                  </a:lnTo>
                  <a:lnTo>
                    <a:pt x="3113" y="2618"/>
                  </a:lnTo>
                  <a:lnTo>
                    <a:pt x="3129" y="2621"/>
                  </a:lnTo>
                  <a:lnTo>
                    <a:pt x="3144" y="2623"/>
                  </a:lnTo>
                  <a:lnTo>
                    <a:pt x="3160" y="2625"/>
                  </a:lnTo>
                  <a:lnTo>
                    <a:pt x="3175" y="2627"/>
                  </a:lnTo>
                  <a:lnTo>
                    <a:pt x="3191" y="2629"/>
                  </a:lnTo>
                  <a:lnTo>
                    <a:pt x="3206" y="2631"/>
                  </a:lnTo>
                  <a:lnTo>
                    <a:pt x="3222" y="2632"/>
                  </a:lnTo>
                  <a:lnTo>
                    <a:pt x="3237" y="2634"/>
                  </a:lnTo>
                  <a:lnTo>
                    <a:pt x="3253" y="2635"/>
                  </a:lnTo>
                  <a:lnTo>
                    <a:pt x="3269" y="2637"/>
                  </a:lnTo>
                  <a:lnTo>
                    <a:pt x="3284" y="2638"/>
                  </a:lnTo>
                  <a:lnTo>
                    <a:pt x="3300" y="2639"/>
                  </a:lnTo>
                  <a:lnTo>
                    <a:pt x="3315" y="2640"/>
                  </a:lnTo>
                  <a:lnTo>
                    <a:pt x="3331" y="2641"/>
                  </a:lnTo>
                  <a:lnTo>
                    <a:pt x="3346" y="2642"/>
                  </a:lnTo>
                  <a:lnTo>
                    <a:pt x="3362" y="2642"/>
                  </a:lnTo>
                  <a:lnTo>
                    <a:pt x="3378" y="2643"/>
                  </a:lnTo>
                  <a:lnTo>
                    <a:pt x="3393" y="2644"/>
                  </a:lnTo>
                  <a:lnTo>
                    <a:pt x="3409" y="2644"/>
                  </a:lnTo>
                  <a:lnTo>
                    <a:pt x="3424" y="2644"/>
                  </a:lnTo>
                  <a:lnTo>
                    <a:pt x="3440" y="2644"/>
                  </a:lnTo>
                  <a:lnTo>
                    <a:pt x="3455" y="2644"/>
                  </a:lnTo>
                  <a:lnTo>
                    <a:pt x="3471" y="2644"/>
                  </a:lnTo>
                  <a:lnTo>
                    <a:pt x="3486" y="2644"/>
                  </a:lnTo>
                  <a:lnTo>
                    <a:pt x="3502" y="2644"/>
                  </a:lnTo>
                  <a:lnTo>
                    <a:pt x="3518" y="2644"/>
                  </a:lnTo>
                  <a:lnTo>
                    <a:pt x="3533" y="2643"/>
                  </a:lnTo>
                  <a:lnTo>
                    <a:pt x="3549" y="2642"/>
                  </a:lnTo>
                  <a:lnTo>
                    <a:pt x="3564" y="2642"/>
                  </a:lnTo>
                  <a:lnTo>
                    <a:pt x="3580" y="2641"/>
                  </a:lnTo>
                  <a:lnTo>
                    <a:pt x="3595" y="2640"/>
                  </a:lnTo>
                  <a:lnTo>
                    <a:pt x="3611" y="2639"/>
                  </a:lnTo>
                  <a:lnTo>
                    <a:pt x="3627" y="2638"/>
                  </a:lnTo>
                  <a:lnTo>
                    <a:pt x="3642" y="2637"/>
                  </a:lnTo>
                  <a:lnTo>
                    <a:pt x="3658" y="2635"/>
                  </a:lnTo>
                  <a:lnTo>
                    <a:pt x="3673" y="2634"/>
                  </a:lnTo>
                  <a:lnTo>
                    <a:pt x="3689" y="2632"/>
                  </a:lnTo>
                  <a:lnTo>
                    <a:pt x="3704" y="2631"/>
                  </a:lnTo>
                  <a:lnTo>
                    <a:pt x="3720" y="2629"/>
                  </a:lnTo>
                  <a:lnTo>
                    <a:pt x="3735" y="2627"/>
                  </a:lnTo>
                  <a:lnTo>
                    <a:pt x="3751" y="2625"/>
                  </a:lnTo>
                  <a:lnTo>
                    <a:pt x="3767" y="2623"/>
                  </a:lnTo>
                  <a:lnTo>
                    <a:pt x="3782" y="2621"/>
                  </a:lnTo>
                  <a:lnTo>
                    <a:pt x="3798" y="2618"/>
                  </a:lnTo>
                  <a:lnTo>
                    <a:pt x="3813" y="2616"/>
                  </a:lnTo>
                  <a:lnTo>
                    <a:pt x="3829" y="2613"/>
                  </a:lnTo>
                  <a:lnTo>
                    <a:pt x="3844" y="2611"/>
                  </a:lnTo>
                  <a:lnTo>
                    <a:pt x="3860" y="2608"/>
                  </a:lnTo>
                  <a:lnTo>
                    <a:pt x="3876" y="2605"/>
                  </a:lnTo>
                  <a:lnTo>
                    <a:pt x="3891" y="2602"/>
                  </a:lnTo>
                  <a:lnTo>
                    <a:pt x="3907" y="2599"/>
                  </a:lnTo>
                  <a:lnTo>
                    <a:pt x="3922" y="2596"/>
                  </a:lnTo>
                  <a:lnTo>
                    <a:pt x="3938" y="2593"/>
                  </a:lnTo>
                  <a:lnTo>
                    <a:pt x="3953" y="2589"/>
                  </a:lnTo>
                  <a:lnTo>
                    <a:pt x="3969" y="2586"/>
                  </a:lnTo>
                  <a:lnTo>
                    <a:pt x="3984" y="2582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3" name="Freeform 229"/>
            <p:cNvSpPr>
              <a:spLocks/>
            </p:cNvSpPr>
            <p:nvPr/>
          </p:nvSpPr>
          <p:spPr bwMode="auto">
            <a:xfrm flipV="1">
              <a:off x="2251267" y="4879833"/>
              <a:ext cx="76184" cy="100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0"/>
                </a:cxn>
                <a:cxn ang="0">
                  <a:pos x="31" y="40"/>
                </a:cxn>
                <a:cxn ang="0">
                  <a:pos x="47" y="60"/>
                </a:cxn>
                <a:cxn ang="0">
                  <a:pos x="62" y="80"/>
                </a:cxn>
                <a:cxn ang="0">
                  <a:pos x="70" y="90"/>
                </a:cxn>
              </a:cxnLst>
              <a:rect l="0" t="0" r="r" b="b"/>
              <a:pathLst>
                <a:path w="70" h="90">
                  <a:moveTo>
                    <a:pt x="0" y="0"/>
                  </a:moveTo>
                  <a:lnTo>
                    <a:pt x="15" y="20"/>
                  </a:lnTo>
                  <a:lnTo>
                    <a:pt x="31" y="40"/>
                  </a:lnTo>
                  <a:lnTo>
                    <a:pt x="47" y="60"/>
                  </a:lnTo>
                  <a:lnTo>
                    <a:pt x="62" y="80"/>
                  </a:lnTo>
                  <a:lnTo>
                    <a:pt x="70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4" name="Freeform 230"/>
            <p:cNvSpPr>
              <a:spLocks/>
            </p:cNvSpPr>
            <p:nvPr/>
          </p:nvSpPr>
          <p:spPr bwMode="auto">
            <a:xfrm flipV="1">
              <a:off x="2388051" y="4704458"/>
              <a:ext cx="79647" cy="98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9"/>
                </a:cxn>
                <a:cxn ang="0">
                  <a:pos x="31" y="38"/>
                </a:cxn>
                <a:cxn ang="0">
                  <a:pos x="47" y="58"/>
                </a:cxn>
                <a:cxn ang="0">
                  <a:pos x="62" y="77"/>
                </a:cxn>
                <a:cxn ang="0">
                  <a:pos x="73" y="90"/>
                </a:cxn>
              </a:cxnLst>
              <a:rect l="0" t="0" r="r" b="b"/>
              <a:pathLst>
                <a:path w="73" h="90">
                  <a:moveTo>
                    <a:pt x="0" y="0"/>
                  </a:moveTo>
                  <a:lnTo>
                    <a:pt x="15" y="19"/>
                  </a:lnTo>
                  <a:lnTo>
                    <a:pt x="31" y="38"/>
                  </a:lnTo>
                  <a:lnTo>
                    <a:pt x="47" y="58"/>
                  </a:lnTo>
                  <a:lnTo>
                    <a:pt x="62" y="77"/>
                  </a:lnTo>
                  <a:lnTo>
                    <a:pt x="73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5" name="Freeform 231"/>
            <p:cNvSpPr>
              <a:spLocks/>
            </p:cNvSpPr>
            <p:nvPr/>
          </p:nvSpPr>
          <p:spPr bwMode="auto">
            <a:xfrm flipV="1">
              <a:off x="2531762" y="4529082"/>
              <a:ext cx="83110" cy="100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2"/>
                </a:cxn>
                <a:cxn ang="0">
                  <a:pos x="26" y="31"/>
                </a:cxn>
                <a:cxn ang="0">
                  <a:pos x="41" y="50"/>
                </a:cxn>
                <a:cxn ang="0">
                  <a:pos x="57" y="68"/>
                </a:cxn>
                <a:cxn ang="0">
                  <a:pos x="72" y="86"/>
                </a:cxn>
                <a:cxn ang="0">
                  <a:pos x="76" y="90"/>
                </a:cxn>
              </a:cxnLst>
              <a:rect l="0" t="0" r="r" b="b"/>
              <a:pathLst>
                <a:path w="76" h="90">
                  <a:moveTo>
                    <a:pt x="0" y="0"/>
                  </a:moveTo>
                  <a:lnTo>
                    <a:pt x="10" y="12"/>
                  </a:lnTo>
                  <a:lnTo>
                    <a:pt x="26" y="31"/>
                  </a:lnTo>
                  <a:lnTo>
                    <a:pt x="41" y="50"/>
                  </a:lnTo>
                  <a:lnTo>
                    <a:pt x="57" y="68"/>
                  </a:lnTo>
                  <a:lnTo>
                    <a:pt x="72" y="86"/>
                  </a:lnTo>
                  <a:lnTo>
                    <a:pt x="76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6" name="Freeform 232"/>
            <p:cNvSpPr>
              <a:spLocks/>
            </p:cNvSpPr>
            <p:nvPr/>
          </p:nvSpPr>
          <p:spPr bwMode="auto">
            <a:xfrm flipV="1">
              <a:off x="2678935" y="4353707"/>
              <a:ext cx="88305" cy="98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8"/>
                </a:cxn>
                <a:cxn ang="0">
                  <a:pos x="32" y="36"/>
                </a:cxn>
                <a:cxn ang="0">
                  <a:pos x="47" y="54"/>
                </a:cxn>
                <a:cxn ang="0">
                  <a:pos x="63" y="72"/>
                </a:cxn>
                <a:cxn ang="0">
                  <a:pos x="78" y="89"/>
                </a:cxn>
                <a:cxn ang="0">
                  <a:pos x="79" y="90"/>
                </a:cxn>
              </a:cxnLst>
              <a:rect l="0" t="0" r="r" b="b"/>
              <a:pathLst>
                <a:path w="79" h="90">
                  <a:moveTo>
                    <a:pt x="0" y="0"/>
                  </a:moveTo>
                  <a:lnTo>
                    <a:pt x="16" y="18"/>
                  </a:lnTo>
                  <a:lnTo>
                    <a:pt x="32" y="36"/>
                  </a:lnTo>
                  <a:lnTo>
                    <a:pt x="47" y="54"/>
                  </a:lnTo>
                  <a:lnTo>
                    <a:pt x="63" y="72"/>
                  </a:lnTo>
                  <a:lnTo>
                    <a:pt x="78" y="89"/>
                  </a:lnTo>
                  <a:lnTo>
                    <a:pt x="79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7" name="Freeform 233"/>
            <p:cNvSpPr>
              <a:spLocks/>
            </p:cNvSpPr>
            <p:nvPr/>
          </p:nvSpPr>
          <p:spPr bwMode="auto">
            <a:xfrm flipV="1">
              <a:off x="2834766" y="4176542"/>
              <a:ext cx="90036" cy="100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8"/>
                </a:cxn>
                <a:cxn ang="0">
                  <a:pos x="31" y="35"/>
                </a:cxn>
                <a:cxn ang="0">
                  <a:pos x="46" y="52"/>
                </a:cxn>
                <a:cxn ang="0">
                  <a:pos x="62" y="69"/>
                </a:cxn>
                <a:cxn ang="0">
                  <a:pos x="77" y="86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0" y="0"/>
                  </a:moveTo>
                  <a:lnTo>
                    <a:pt x="15" y="18"/>
                  </a:lnTo>
                  <a:lnTo>
                    <a:pt x="31" y="35"/>
                  </a:lnTo>
                  <a:lnTo>
                    <a:pt x="46" y="52"/>
                  </a:lnTo>
                  <a:lnTo>
                    <a:pt x="62" y="69"/>
                  </a:lnTo>
                  <a:lnTo>
                    <a:pt x="77" y="86"/>
                  </a:lnTo>
                  <a:lnTo>
                    <a:pt x="81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8" name="Freeform 234"/>
            <p:cNvSpPr>
              <a:spLocks/>
            </p:cNvSpPr>
            <p:nvPr/>
          </p:nvSpPr>
          <p:spPr bwMode="auto">
            <a:xfrm flipV="1">
              <a:off x="2997523" y="4002955"/>
              <a:ext cx="95230" cy="98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26" y="26"/>
                </a:cxn>
                <a:cxn ang="0">
                  <a:pos x="40" y="43"/>
                </a:cxn>
                <a:cxn ang="0">
                  <a:pos x="57" y="59"/>
                </a:cxn>
                <a:cxn ang="0">
                  <a:pos x="72" y="75"/>
                </a:cxn>
                <a:cxn ang="0">
                  <a:pos x="87" y="90"/>
                </a:cxn>
              </a:cxnLst>
              <a:rect l="0" t="0" r="r" b="b"/>
              <a:pathLst>
                <a:path w="87" h="90">
                  <a:moveTo>
                    <a:pt x="0" y="0"/>
                  </a:moveTo>
                  <a:lnTo>
                    <a:pt x="10" y="10"/>
                  </a:lnTo>
                  <a:lnTo>
                    <a:pt x="26" y="26"/>
                  </a:lnTo>
                  <a:lnTo>
                    <a:pt x="40" y="43"/>
                  </a:lnTo>
                  <a:lnTo>
                    <a:pt x="57" y="59"/>
                  </a:lnTo>
                  <a:lnTo>
                    <a:pt x="72" y="75"/>
                  </a:lnTo>
                  <a:lnTo>
                    <a:pt x="87" y="9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9" name="Freeform 235"/>
            <p:cNvSpPr>
              <a:spLocks/>
            </p:cNvSpPr>
            <p:nvPr/>
          </p:nvSpPr>
          <p:spPr bwMode="auto">
            <a:xfrm flipV="1">
              <a:off x="3167205" y="3829370"/>
              <a:ext cx="96961" cy="966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1"/>
                </a:cxn>
                <a:cxn ang="0">
                  <a:pos x="27" y="27"/>
                </a:cxn>
                <a:cxn ang="0">
                  <a:pos x="43" y="42"/>
                </a:cxn>
                <a:cxn ang="0">
                  <a:pos x="58" y="58"/>
                </a:cxn>
                <a:cxn ang="0">
                  <a:pos x="74" y="73"/>
                </a:cxn>
                <a:cxn ang="0">
                  <a:pos x="88" y="87"/>
                </a:cxn>
              </a:cxnLst>
              <a:rect l="0" t="0" r="r" b="b"/>
              <a:pathLst>
                <a:path w="88" h="87">
                  <a:moveTo>
                    <a:pt x="0" y="0"/>
                  </a:moveTo>
                  <a:lnTo>
                    <a:pt x="12" y="11"/>
                  </a:lnTo>
                  <a:lnTo>
                    <a:pt x="27" y="27"/>
                  </a:lnTo>
                  <a:lnTo>
                    <a:pt x="43" y="42"/>
                  </a:lnTo>
                  <a:lnTo>
                    <a:pt x="58" y="58"/>
                  </a:lnTo>
                  <a:lnTo>
                    <a:pt x="74" y="73"/>
                  </a:lnTo>
                  <a:lnTo>
                    <a:pt x="88" y="87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0" name="Freeform 236"/>
            <p:cNvSpPr>
              <a:spLocks/>
            </p:cNvSpPr>
            <p:nvPr/>
          </p:nvSpPr>
          <p:spPr bwMode="auto">
            <a:xfrm flipV="1">
              <a:off x="3340351" y="3664732"/>
              <a:ext cx="98693" cy="912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0"/>
                </a:cxn>
                <a:cxn ang="0">
                  <a:pos x="27" y="25"/>
                </a:cxn>
                <a:cxn ang="0">
                  <a:pos x="43" y="40"/>
                </a:cxn>
                <a:cxn ang="0">
                  <a:pos x="58" y="54"/>
                </a:cxn>
                <a:cxn ang="0">
                  <a:pos x="74" y="69"/>
                </a:cxn>
                <a:cxn ang="0">
                  <a:pos x="89" y="83"/>
                </a:cxn>
                <a:cxn ang="0">
                  <a:pos x="90" y="84"/>
                </a:cxn>
              </a:cxnLst>
              <a:rect l="0" t="0" r="r" b="b"/>
              <a:pathLst>
                <a:path w="90" h="84">
                  <a:moveTo>
                    <a:pt x="0" y="0"/>
                  </a:moveTo>
                  <a:lnTo>
                    <a:pt x="11" y="10"/>
                  </a:lnTo>
                  <a:lnTo>
                    <a:pt x="27" y="25"/>
                  </a:lnTo>
                  <a:lnTo>
                    <a:pt x="43" y="40"/>
                  </a:lnTo>
                  <a:lnTo>
                    <a:pt x="58" y="54"/>
                  </a:lnTo>
                  <a:lnTo>
                    <a:pt x="74" y="69"/>
                  </a:lnTo>
                  <a:lnTo>
                    <a:pt x="89" y="83"/>
                  </a:lnTo>
                  <a:lnTo>
                    <a:pt x="90" y="84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1" name="Freeform 237"/>
            <p:cNvSpPr>
              <a:spLocks/>
            </p:cNvSpPr>
            <p:nvPr/>
          </p:nvSpPr>
          <p:spPr bwMode="auto">
            <a:xfrm flipV="1">
              <a:off x="3515228" y="3505461"/>
              <a:ext cx="98692" cy="894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"/>
                </a:cxn>
                <a:cxn ang="0">
                  <a:pos x="24" y="21"/>
                </a:cxn>
                <a:cxn ang="0">
                  <a:pos x="39" y="35"/>
                </a:cxn>
                <a:cxn ang="0">
                  <a:pos x="55" y="49"/>
                </a:cxn>
                <a:cxn ang="0">
                  <a:pos x="70" y="62"/>
                </a:cxn>
                <a:cxn ang="0">
                  <a:pos x="86" y="76"/>
                </a:cxn>
                <a:cxn ang="0">
                  <a:pos x="90" y="80"/>
                </a:cxn>
              </a:cxnLst>
              <a:rect l="0" t="0" r="r" b="b"/>
              <a:pathLst>
                <a:path w="90" h="80">
                  <a:moveTo>
                    <a:pt x="0" y="0"/>
                  </a:moveTo>
                  <a:lnTo>
                    <a:pt x="8" y="7"/>
                  </a:lnTo>
                  <a:lnTo>
                    <a:pt x="24" y="21"/>
                  </a:lnTo>
                  <a:lnTo>
                    <a:pt x="39" y="35"/>
                  </a:lnTo>
                  <a:lnTo>
                    <a:pt x="55" y="49"/>
                  </a:lnTo>
                  <a:lnTo>
                    <a:pt x="70" y="62"/>
                  </a:lnTo>
                  <a:lnTo>
                    <a:pt x="86" y="76"/>
                  </a:lnTo>
                  <a:lnTo>
                    <a:pt x="90" y="8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2" name="Freeform 238"/>
            <p:cNvSpPr>
              <a:spLocks/>
            </p:cNvSpPr>
            <p:nvPr/>
          </p:nvSpPr>
          <p:spPr bwMode="auto">
            <a:xfrm flipV="1">
              <a:off x="3690104" y="3356930"/>
              <a:ext cx="100424" cy="84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20" y="18"/>
                </a:cxn>
                <a:cxn ang="0">
                  <a:pos x="36" y="31"/>
                </a:cxn>
                <a:cxn ang="0">
                  <a:pos x="51" y="43"/>
                </a:cxn>
                <a:cxn ang="0">
                  <a:pos x="67" y="56"/>
                </a:cxn>
                <a:cxn ang="0">
                  <a:pos x="83" y="69"/>
                </a:cxn>
                <a:cxn ang="0">
                  <a:pos x="90" y="76"/>
                </a:cxn>
              </a:cxnLst>
              <a:rect l="0" t="0" r="r" b="b"/>
              <a:pathLst>
                <a:path w="90" h="76">
                  <a:moveTo>
                    <a:pt x="0" y="0"/>
                  </a:moveTo>
                  <a:lnTo>
                    <a:pt x="5" y="4"/>
                  </a:lnTo>
                  <a:lnTo>
                    <a:pt x="20" y="18"/>
                  </a:lnTo>
                  <a:lnTo>
                    <a:pt x="36" y="31"/>
                  </a:lnTo>
                  <a:lnTo>
                    <a:pt x="51" y="43"/>
                  </a:lnTo>
                  <a:lnTo>
                    <a:pt x="67" y="56"/>
                  </a:lnTo>
                  <a:lnTo>
                    <a:pt x="83" y="69"/>
                  </a:lnTo>
                  <a:lnTo>
                    <a:pt x="90" y="76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3" name="Freeform 239"/>
            <p:cNvSpPr>
              <a:spLocks/>
            </p:cNvSpPr>
            <p:nvPr/>
          </p:nvSpPr>
          <p:spPr bwMode="auto">
            <a:xfrm flipV="1">
              <a:off x="3866713" y="3219134"/>
              <a:ext cx="98693" cy="76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7" y="13"/>
                </a:cxn>
                <a:cxn ang="0">
                  <a:pos x="32" y="25"/>
                </a:cxn>
                <a:cxn ang="0">
                  <a:pos x="48" y="37"/>
                </a:cxn>
                <a:cxn ang="0">
                  <a:pos x="64" y="49"/>
                </a:cxn>
                <a:cxn ang="0">
                  <a:pos x="79" y="61"/>
                </a:cxn>
                <a:cxn ang="0">
                  <a:pos x="90" y="70"/>
                </a:cxn>
              </a:cxnLst>
              <a:rect l="0" t="0" r="r" b="b"/>
              <a:pathLst>
                <a:path w="90" h="70">
                  <a:moveTo>
                    <a:pt x="0" y="0"/>
                  </a:moveTo>
                  <a:lnTo>
                    <a:pt x="1" y="0"/>
                  </a:lnTo>
                  <a:lnTo>
                    <a:pt x="17" y="13"/>
                  </a:lnTo>
                  <a:lnTo>
                    <a:pt x="32" y="25"/>
                  </a:lnTo>
                  <a:lnTo>
                    <a:pt x="48" y="37"/>
                  </a:lnTo>
                  <a:lnTo>
                    <a:pt x="64" y="49"/>
                  </a:lnTo>
                  <a:lnTo>
                    <a:pt x="79" y="61"/>
                  </a:lnTo>
                  <a:lnTo>
                    <a:pt x="90" y="7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4" name="Freeform 240"/>
            <p:cNvSpPr>
              <a:spLocks/>
            </p:cNvSpPr>
            <p:nvPr/>
          </p:nvSpPr>
          <p:spPr bwMode="auto">
            <a:xfrm flipV="1">
              <a:off x="4041590" y="3090287"/>
              <a:ext cx="100424" cy="715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9"/>
                </a:cxn>
                <a:cxn ang="0">
                  <a:pos x="29" y="21"/>
                </a:cxn>
                <a:cxn ang="0">
                  <a:pos x="45" y="32"/>
                </a:cxn>
                <a:cxn ang="0">
                  <a:pos x="60" y="43"/>
                </a:cxn>
                <a:cxn ang="0">
                  <a:pos x="76" y="54"/>
                </a:cxn>
                <a:cxn ang="0">
                  <a:pos x="90" y="65"/>
                </a:cxn>
              </a:cxnLst>
              <a:rect l="0" t="0" r="r" b="b"/>
              <a:pathLst>
                <a:path w="90" h="65">
                  <a:moveTo>
                    <a:pt x="0" y="0"/>
                  </a:moveTo>
                  <a:lnTo>
                    <a:pt x="14" y="9"/>
                  </a:lnTo>
                  <a:lnTo>
                    <a:pt x="29" y="21"/>
                  </a:lnTo>
                  <a:lnTo>
                    <a:pt x="45" y="32"/>
                  </a:lnTo>
                  <a:lnTo>
                    <a:pt x="60" y="43"/>
                  </a:lnTo>
                  <a:lnTo>
                    <a:pt x="76" y="54"/>
                  </a:lnTo>
                  <a:lnTo>
                    <a:pt x="90" y="65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5" name="Freeform 241"/>
            <p:cNvSpPr>
              <a:spLocks/>
            </p:cNvSpPr>
            <p:nvPr/>
          </p:nvSpPr>
          <p:spPr bwMode="auto">
            <a:xfrm flipV="1">
              <a:off x="4218198" y="2972177"/>
              <a:ext cx="100424" cy="66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7"/>
                </a:cxn>
                <a:cxn ang="0">
                  <a:pos x="26" y="17"/>
                </a:cxn>
                <a:cxn ang="0">
                  <a:pos x="41" y="28"/>
                </a:cxn>
                <a:cxn ang="0">
                  <a:pos x="57" y="38"/>
                </a:cxn>
                <a:cxn ang="0">
                  <a:pos x="72" y="48"/>
                </a:cxn>
                <a:cxn ang="0">
                  <a:pos x="88" y="58"/>
                </a:cxn>
                <a:cxn ang="0">
                  <a:pos x="90" y="60"/>
                </a:cxn>
              </a:cxnLst>
              <a:rect l="0" t="0" r="r" b="b"/>
              <a:pathLst>
                <a:path w="90" h="60">
                  <a:moveTo>
                    <a:pt x="0" y="0"/>
                  </a:moveTo>
                  <a:lnTo>
                    <a:pt x="10" y="7"/>
                  </a:lnTo>
                  <a:lnTo>
                    <a:pt x="26" y="17"/>
                  </a:lnTo>
                  <a:lnTo>
                    <a:pt x="41" y="28"/>
                  </a:lnTo>
                  <a:lnTo>
                    <a:pt x="57" y="38"/>
                  </a:lnTo>
                  <a:lnTo>
                    <a:pt x="72" y="48"/>
                  </a:lnTo>
                  <a:lnTo>
                    <a:pt x="88" y="58"/>
                  </a:lnTo>
                  <a:lnTo>
                    <a:pt x="90" y="6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6" name="Freeform 242"/>
            <p:cNvSpPr>
              <a:spLocks/>
            </p:cNvSpPr>
            <p:nvPr/>
          </p:nvSpPr>
          <p:spPr bwMode="auto">
            <a:xfrm flipV="1">
              <a:off x="4394806" y="2863015"/>
              <a:ext cx="98692" cy="608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22" y="14"/>
                </a:cxn>
                <a:cxn ang="0">
                  <a:pos x="38" y="23"/>
                </a:cxn>
                <a:cxn ang="0">
                  <a:pos x="53" y="33"/>
                </a:cxn>
                <a:cxn ang="0">
                  <a:pos x="69" y="42"/>
                </a:cxn>
                <a:cxn ang="0">
                  <a:pos x="85" y="51"/>
                </a:cxn>
                <a:cxn ang="0">
                  <a:pos x="90" y="55"/>
                </a:cxn>
              </a:cxnLst>
              <a:rect l="0" t="0" r="r" b="b"/>
              <a:pathLst>
                <a:path w="90" h="55">
                  <a:moveTo>
                    <a:pt x="0" y="0"/>
                  </a:moveTo>
                  <a:lnTo>
                    <a:pt x="7" y="4"/>
                  </a:lnTo>
                  <a:lnTo>
                    <a:pt x="22" y="14"/>
                  </a:lnTo>
                  <a:lnTo>
                    <a:pt x="38" y="23"/>
                  </a:lnTo>
                  <a:lnTo>
                    <a:pt x="53" y="33"/>
                  </a:lnTo>
                  <a:lnTo>
                    <a:pt x="69" y="42"/>
                  </a:lnTo>
                  <a:lnTo>
                    <a:pt x="85" y="51"/>
                  </a:lnTo>
                  <a:lnTo>
                    <a:pt x="90" y="55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7" name="Freeform 243"/>
            <p:cNvSpPr>
              <a:spLocks/>
            </p:cNvSpPr>
            <p:nvPr/>
          </p:nvSpPr>
          <p:spPr bwMode="auto">
            <a:xfrm flipV="1">
              <a:off x="4569683" y="2764589"/>
              <a:ext cx="98693" cy="536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" y="9"/>
                </a:cxn>
                <a:cxn ang="0">
                  <a:pos x="35" y="18"/>
                </a:cxn>
                <a:cxn ang="0">
                  <a:pos x="50" y="27"/>
                </a:cxn>
                <a:cxn ang="0">
                  <a:pos x="66" y="35"/>
                </a:cxn>
                <a:cxn ang="0">
                  <a:pos x="81" y="44"/>
                </a:cxn>
                <a:cxn ang="0">
                  <a:pos x="90" y="49"/>
                </a:cxn>
              </a:cxnLst>
              <a:rect l="0" t="0" r="r" b="b"/>
              <a:pathLst>
                <a:path w="90" h="49">
                  <a:moveTo>
                    <a:pt x="0" y="0"/>
                  </a:moveTo>
                  <a:lnTo>
                    <a:pt x="3" y="1"/>
                  </a:lnTo>
                  <a:lnTo>
                    <a:pt x="19" y="9"/>
                  </a:lnTo>
                  <a:lnTo>
                    <a:pt x="35" y="18"/>
                  </a:lnTo>
                  <a:lnTo>
                    <a:pt x="50" y="27"/>
                  </a:lnTo>
                  <a:lnTo>
                    <a:pt x="66" y="35"/>
                  </a:lnTo>
                  <a:lnTo>
                    <a:pt x="81" y="44"/>
                  </a:lnTo>
                  <a:lnTo>
                    <a:pt x="90" y="49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8" name="Freeform 244"/>
            <p:cNvSpPr>
              <a:spLocks/>
            </p:cNvSpPr>
            <p:nvPr/>
          </p:nvSpPr>
          <p:spPr bwMode="auto">
            <a:xfrm flipV="1">
              <a:off x="4744560" y="2673323"/>
              <a:ext cx="100424" cy="50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1" y="16"/>
                </a:cxn>
                <a:cxn ang="0">
                  <a:pos x="47" y="24"/>
                </a:cxn>
                <a:cxn ang="0">
                  <a:pos x="62" y="31"/>
                </a:cxn>
                <a:cxn ang="0">
                  <a:pos x="78" y="39"/>
                </a:cxn>
                <a:cxn ang="0">
                  <a:pos x="90" y="46"/>
                </a:cxn>
              </a:cxnLst>
              <a:rect l="0" t="0" r="r" b="b"/>
              <a:pathLst>
                <a:path w="90" h="46">
                  <a:moveTo>
                    <a:pt x="0" y="0"/>
                  </a:moveTo>
                  <a:lnTo>
                    <a:pt x="16" y="8"/>
                  </a:lnTo>
                  <a:lnTo>
                    <a:pt x="31" y="16"/>
                  </a:lnTo>
                  <a:lnTo>
                    <a:pt x="47" y="24"/>
                  </a:lnTo>
                  <a:lnTo>
                    <a:pt x="62" y="31"/>
                  </a:lnTo>
                  <a:lnTo>
                    <a:pt x="78" y="39"/>
                  </a:lnTo>
                  <a:lnTo>
                    <a:pt x="90" y="46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9" name="Freeform 245"/>
            <p:cNvSpPr>
              <a:spLocks/>
            </p:cNvSpPr>
            <p:nvPr/>
          </p:nvSpPr>
          <p:spPr bwMode="auto">
            <a:xfrm flipV="1">
              <a:off x="4921168" y="2592793"/>
              <a:ext cx="100424" cy="44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28" y="12"/>
                </a:cxn>
                <a:cxn ang="0">
                  <a:pos x="43" y="19"/>
                </a:cxn>
                <a:cxn ang="0">
                  <a:pos x="59" y="26"/>
                </a:cxn>
                <a:cxn ang="0">
                  <a:pos x="74" y="33"/>
                </a:cxn>
                <a:cxn ang="0">
                  <a:pos x="90" y="40"/>
                </a:cxn>
              </a:cxnLst>
              <a:rect l="0" t="0" r="r" b="b"/>
              <a:pathLst>
                <a:path w="90" h="40">
                  <a:moveTo>
                    <a:pt x="0" y="0"/>
                  </a:moveTo>
                  <a:lnTo>
                    <a:pt x="12" y="5"/>
                  </a:lnTo>
                  <a:lnTo>
                    <a:pt x="28" y="12"/>
                  </a:lnTo>
                  <a:lnTo>
                    <a:pt x="43" y="19"/>
                  </a:lnTo>
                  <a:lnTo>
                    <a:pt x="59" y="26"/>
                  </a:lnTo>
                  <a:lnTo>
                    <a:pt x="74" y="33"/>
                  </a:lnTo>
                  <a:lnTo>
                    <a:pt x="90" y="4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0" name="Freeform 246"/>
            <p:cNvSpPr>
              <a:spLocks/>
            </p:cNvSpPr>
            <p:nvPr/>
          </p:nvSpPr>
          <p:spPr bwMode="auto">
            <a:xfrm flipV="1">
              <a:off x="5097777" y="2523001"/>
              <a:ext cx="98692" cy="37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"/>
                </a:cxn>
                <a:cxn ang="0">
                  <a:pos x="24" y="9"/>
                </a:cxn>
                <a:cxn ang="0">
                  <a:pos x="40" y="15"/>
                </a:cxn>
                <a:cxn ang="0">
                  <a:pos x="56" y="21"/>
                </a:cxn>
                <a:cxn ang="0">
                  <a:pos x="71" y="27"/>
                </a:cxn>
                <a:cxn ang="0">
                  <a:pos x="87" y="33"/>
                </a:cxn>
                <a:cxn ang="0">
                  <a:pos x="90" y="35"/>
                </a:cxn>
              </a:cxnLst>
              <a:rect l="0" t="0" r="r" b="b"/>
              <a:pathLst>
                <a:path w="90" h="35">
                  <a:moveTo>
                    <a:pt x="0" y="0"/>
                  </a:moveTo>
                  <a:lnTo>
                    <a:pt x="9" y="3"/>
                  </a:lnTo>
                  <a:lnTo>
                    <a:pt x="24" y="9"/>
                  </a:lnTo>
                  <a:lnTo>
                    <a:pt x="40" y="15"/>
                  </a:lnTo>
                  <a:lnTo>
                    <a:pt x="56" y="21"/>
                  </a:lnTo>
                  <a:lnTo>
                    <a:pt x="71" y="27"/>
                  </a:lnTo>
                  <a:lnTo>
                    <a:pt x="87" y="33"/>
                  </a:lnTo>
                  <a:lnTo>
                    <a:pt x="90" y="35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1" name="Freeform 247"/>
            <p:cNvSpPr>
              <a:spLocks/>
            </p:cNvSpPr>
            <p:nvPr/>
          </p:nvSpPr>
          <p:spPr bwMode="auto">
            <a:xfrm flipV="1">
              <a:off x="5272653" y="2460366"/>
              <a:ext cx="98693" cy="340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1" y="7"/>
                </a:cxn>
                <a:cxn ang="0">
                  <a:pos x="37" y="12"/>
                </a:cxn>
                <a:cxn ang="0">
                  <a:pos x="52" y="17"/>
                </a:cxn>
                <a:cxn ang="0">
                  <a:pos x="68" y="22"/>
                </a:cxn>
                <a:cxn ang="0">
                  <a:pos x="83" y="28"/>
                </a:cxn>
                <a:cxn ang="0">
                  <a:pos x="90" y="31"/>
                </a:cxn>
              </a:cxnLst>
              <a:rect l="0" t="0" r="r" b="b"/>
              <a:pathLst>
                <a:path w="90" h="31">
                  <a:moveTo>
                    <a:pt x="0" y="0"/>
                  </a:moveTo>
                  <a:lnTo>
                    <a:pt x="5" y="1"/>
                  </a:lnTo>
                  <a:lnTo>
                    <a:pt x="21" y="7"/>
                  </a:lnTo>
                  <a:lnTo>
                    <a:pt x="37" y="12"/>
                  </a:lnTo>
                  <a:lnTo>
                    <a:pt x="52" y="17"/>
                  </a:lnTo>
                  <a:lnTo>
                    <a:pt x="68" y="22"/>
                  </a:lnTo>
                  <a:lnTo>
                    <a:pt x="83" y="28"/>
                  </a:lnTo>
                  <a:lnTo>
                    <a:pt x="90" y="31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2" name="Freeform 248"/>
            <p:cNvSpPr>
              <a:spLocks/>
            </p:cNvSpPr>
            <p:nvPr/>
          </p:nvSpPr>
          <p:spPr bwMode="auto">
            <a:xfrm flipV="1">
              <a:off x="5447530" y="2410259"/>
              <a:ext cx="100424" cy="268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8" y="4"/>
                </a:cxn>
                <a:cxn ang="0">
                  <a:pos x="33" y="9"/>
                </a:cxn>
                <a:cxn ang="0">
                  <a:pos x="49" y="13"/>
                </a:cxn>
                <a:cxn ang="0">
                  <a:pos x="64" y="17"/>
                </a:cxn>
                <a:cxn ang="0">
                  <a:pos x="80" y="21"/>
                </a:cxn>
                <a:cxn ang="0">
                  <a:pos x="90" y="25"/>
                </a:cxn>
              </a:cxnLst>
              <a:rect l="0" t="0" r="r" b="b"/>
              <a:pathLst>
                <a:path w="90" h="25">
                  <a:moveTo>
                    <a:pt x="0" y="0"/>
                  </a:moveTo>
                  <a:lnTo>
                    <a:pt x="2" y="0"/>
                  </a:lnTo>
                  <a:lnTo>
                    <a:pt x="18" y="4"/>
                  </a:lnTo>
                  <a:lnTo>
                    <a:pt x="33" y="9"/>
                  </a:lnTo>
                  <a:lnTo>
                    <a:pt x="49" y="13"/>
                  </a:lnTo>
                  <a:lnTo>
                    <a:pt x="64" y="17"/>
                  </a:lnTo>
                  <a:lnTo>
                    <a:pt x="80" y="21"/>
                  </a:lnTo>
                  <a:lnTo>
                    <a:pt x="90" y="25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3" name="Freeform 249"/>
            <p:cNvSpPr>
              <a:spLocks/>
            </p:cNvSpPr>
            <p:nvPr/>
          </p:nvSpPr>
          <p:spPr bwMode="auto">
            <a:xfrm flipV="1">
              <a:off x="5624139" y="2369100"/>
              <a:ext cx="100424" cy="2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30" y="7"/>
                </a:cxn>
                <a:cxn ang="0">
                  <a:pos x="45" y="10"/>
                </a:cxn>
                <a:cxn ang="0">
                  <a:pos x="61" y="14"/>
                </a:cxn>
                <a:cxn ang="0">
                  <a:pos x="77" y="17"/>
                </a:cxn>
                <a:cxn ang="0">
                  <a:pos x="90" y="20"/>
                </a:cxn>
              </a:cxnLst>
              <a:rect l="0" t="0" r="r" b="b"/>
              <a:pathLst>
                <a:path w="90" h="20">
                  <a:moveTo>
                    <a:pt x="0" y="0"/>
                  </a:moveTo>
                  <a:lnTo>
                    <a:pt x="14" y="3"/>
                  </a:lnTo>
                  <a:lnTo>
                    <a:pt x="30" y="7"/>
                  </a:lnTo>
                  <a:lnTo>
                    <a:pt x="45" y="10"/>
                  </a:lnTo>
                  <a:lnTo>
                    <a:pt x="61" y="14"/>
                  </a:lnTo>
                  <a:lnTo>
                    <a:pt x="77" y="17"/>
                  </a:lnTo>
                  <a:lnTo>
                    <a:pt x="90" y="2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4" name="Freeform 250"/>
            <p:cNvSpPr>
              <a:spLocks/>
            </p:cNvSpPr>
            <p:nvPr/>
          </p:nvSpPr>
          <p:spPr bwMode="auto">
            <a:xfrm flipV="1">
              <a:off x="5800747" y="2335098"/>
              <a:ext cx="98692" cy="178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2" y="7"/>
                </a:cxn>
                <a:cxn ang="0">
                  <a:pos x="58" y="10"/>
                </a:cxn>
                <a:cxn ang="0">
                  <a:pos x="73" y="12"/>
                </a:cxn>
                <a:cxn ang="0">
                  <a:pos x="89" y="15"/>
                </a:cxn>
                <a:cxn ang="0">
                  <a:pos x="90" y="16"/>
                </a:cxn>
              </a:cxnLst>
              <a:rect l="0" t="0" r="r" b="b"/>
              <a:pathLst>
                <a:path w="90" h="16">
                  <a:moveTo>
                    <a:pt x="0" y="0"/>
                  </a:moveTo>
                  <a:lnTo>
                    <a:pt x="11" y="2"/>
                  </a:lnTo>
                  <a:lnTo>
                    <a:pt x="26" y="4"/>
                  </a:lnTo>
                  <a:lnTo>
                    <a:pt x="42" y="7"/>
                  </a:lnTo>
                  <a:lnTo>
                    <a:pt x="58" y="10"/>
                  </a:lnTo>
                  <a:lnTo>
                    <a:pt x="73" y="12"/>
                  </a:lnTo>
                  <a:lnTo>
                    <a:pt x="89" y="15"/>
                  </a:lnTo>
                  <a:lnTo>
                    <a:pt x="90" y="16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5" name="Freeform 251"/>
            <p:cNvSpPr>
              <a:spLocks/>
            </p:cNvSpPr>
            <p:nvPr/>
          </p:nvSpPr>
          <p:spPr bwMode="auto">
            <a:xfrm flipV="1">
              <a:off x="5975623" y="2313623"/>
              <a:ext cx="100424" cy="125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23" y="3"/>
                </a:cxn>
                <a:cxn ang="0">
                  <a:pos x="39" y="5"/>
                </a:cxn>
                <a:cxn ang="0">
                  <a:pos x="54" y="6"/>
                </a:cxn>
                <a:cxn ang="0">
                  <a:pos x="70" y="8"/>
                </a:cxn>
                <a:cxn ang="0">
                  <a:pos x="85" y="10"/>
                </a:cxn>
                <a:cxn ang="0">
                  <a:pos x="90" y="11"/>
                </a:cxn>
              </a:cxnLst>
              <a:rect l="0" t="0" r="r" b="b"/>
              <a:pathLst>
                <a:path w="90" h="11">
                  <a:moveTo>
                    <a:pt x="0" y="0"/>
                  </a:moveTo>
                  <a:lnTo>
                    <a:pt x="8" y="1"/>
                  </a:lnTo>
                  <a:lnTo>
                    <a:pt x="23" y="3"/>
                  </a:lnTo>
                  <a:lnTo>
                    <a:pt x="39" y="5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85" y="10"/>
                  </a:lnTo>
                  <a:lnTo>
                    <a:pt x="90" y="11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6" name="Freeform 252"/>
            <p:cNvSpPr>
              <a:spLocks/>
            </p:cNvSpPr>
            <p:nvPr/>
          </p:nvSpPr>
          <p:spPr bwMode="auto">
            <a:xfrm flipV="1">
              <a:off x="6152231" y="2301097"/>
              <a:ext cx="98693" cy="5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20" y="1"/>
                </a:cxn>
                <a:cxn ang="0">
                  <a:pos x="35" y="2"/>
                </a:cxn>
                <a:cxn ang="0">
                  <a:pos x="51" y="3"/>
                </a:cxn>
                <a:cxn ang="0">
                  <a:pos x="66" y="4"/>
                </a:cxn>
                <a:cxn ang="0">
                  <a:pos x="82" y="5"/>
                </a:cxn>
                <a:cxn ang="0">
                  <a:pos x="90" y="5"/>
                </a:cxn>
              </a:cxnLst>
              <a:rect l="0" t="0" r="r" b="b"/>
              <a:pathLst>
                <a:path w="90" h="5">
                  <a:moveTo>
                    <a:pt x="0" y="0"/>
                  </a:moveTo>
                  <a:lnTo>
                    <a:pt x="4" y="0"/>
                  </a:lnTo>
                  <a:lnTo>
                    <a:pt x="20" y="1"/>
                  </a:lnTo>
                  <a:lnTo>
                    <a:pt x="35" y="2"/>
                  </a:lnTo>
                  <a:lnTo>
                    <a:pt x="51" y="3"/>
                  </a:lnTo>
                  <a:lnTo>
                    <a:pt x="66" y="4"/>
                  </a:lnTo>
                  <a:lnTo>
                    <a:pt x="82" y="5"/>
                  </a:lnTo>
                  <a:lnTo>
                    <a:pt x="90" y="5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7" name="Freeform 253"/>
            <p:cNvSpPr>
              <a:spLocks/>
            </p:cNvSpPr>
            <p:nvPr/>
          </p:nvSpPr>
          <p:spPr bwMode="auto">
            <a:xfrm flipV="1">
              <a:off x="6327109" y="2297518"/>
              <a:ext cx="98692" cy="17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6" y="1"/>
                </a:cxn>
                <a:cxn ang="0">
                  <a:pos x="32" y="1"/>
                </a:cxn>
                <a:cxn ang="0">
                  <a:pos x="47" y="1"/>
                </a:cxn>
                <a:cxn ang="0">
                  <a:pos x="63" y="1"/>
                </a:cxn>
                <a:cxn ang="0">
                  <a:pos x="79" y="1"/>
                </a:cxn>
                <a:cxn ang="0">
                  <a:pos x="90" y="1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lnTo>
                    <a:pt x="1" y="0"/>
                  </a:lnTo>
                  <a:lnTo>
                    <a:pt x="16" y="1"/>
                  </a:lnTo>
                  <a:lnTo>
                    <a:pt x="32" y="1"/>
                  </a:lnTo>
                  <a:lnTo>
                    <a:pt x="47" y="1"/>
                  </a:lnTo>
                  <a:lnTo>
                    <a:pt x="63" y="1"/>
                  </a:lnTo>
                  <a:lnTo>
                    <a:pt x="79" y="1"/>
                  </a:lnTo>
                  <a:lnTo>
                    <a:pt x="90" y="1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8" name="Freeform 254"/>
            <p:cNvSpPr>
              <a:spLocks/>
            </p:cNvSpPr>
            <p:nvPr/>
          </p:nvSpPr>
          <p:spPr bwMode="auto">
            <a:xfrm flipV="1">
              <a:off x="6501985" y="2301097"/>
              <a:ext cx="100424" cy="178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3" y="3"/>
                </a:cxn>
                <a:cxn ang="0">
                  <a:pos x="29" y="2"/>
                </a:cxn>
                <a:cxn ang="0">
                  <a:pos x="44" y="2"/>
                </a:cxn>
                <a:cxn ang="0">
                  <a:pos x="60" y="1"/>
                </a:cxn>
                <a:cxn ang="0">
                  <a:pos x="75" y="1"/>
                </a:cxn>
                <a:cxn ang="0">
                  <a:pos x="90" y="0"/>
                </a:cxn>
              </a:cxnLst>
              <a:rect l="0" t="0" r="r" b="b"/>
              <a:pathLst>
                <a:path w="90" h="3">
                  <a:moveTo>
                    <a:pt x="0" y="3"/>
                  </a:moveTo>
                  <a:lnTo>
                    <a:pt x="13" y="3"/>
                  </a:lnTo>
                  <a:lnTo>
                    <a:pt x="29" y="2"/>
                  </a:lnTo>
                  <a:lnTo>
                    <a:pt x="44" y="2"/>
                  </a:lnTo>
                  <a:lnTo>
                    <a:pt x="60" y="1"/>
                  </a:lnTo>
                  <a:lnTo>
                    <a:pt x="75" y="1"/>
                  </a:lnTo>
                  <a:lnTo>
                    <a:pt x="90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69" name="Rectangle 255"/>
            <p:cNvSpPr>
              <a:spLocks noChangeArrowheads="1"/>
            </p:cNvSpPr>
            <p:nvPr/>
          </p:nvSpPr>
          <p:spPr bwMode="auto">
            <a:xfrm>
              <a:off x="2261656" y="1749917"/>
              <a:ext cx="1454421" cy="79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0" name="Rectangle 256"/>
            <p:cNvSpPr>
              <a:spLocks noChangeArrowheads="1"/>
            </p:cNvSpPr>
            <p:nvPr/>
          </p:nvSpPr>
          <p:spPr bwMode="auto">
            <a:xfrm>
              <a:off x="3061587" y="1860869"/>
              <a:ext cx="540214" cy="288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b="1" kern="0">
                  <a:solidFill>
                    <a:sysClr val="windowText" lastClr="000000"/>
                  </a:solidFill>
                </a:rPr>
                <a:t>2002</a:t>
              </a:r>
              <a:endParaRPr lang="en-US" b="1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1" name="Oval 257"/>
            <p:cNvSpPr>
              <a:spLocks noChangeArrowheads="1"/>
            </p:cNvSpPr>
            <p:nvPr/>
          </p:nvSpPr>
          <p:spPr bwMode="auto">
            <a:xfrm>
              <a:off x="2554271" y="1902028"/>
              <a:ext cx="188729" cy="18790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2" name="Rectangle 258"/>
            <p:cNvSpPr>
              <a:spLocks noChangeArrowheads="1"/>
            </p:cNvSpPr>
            <p:nvPr/>
          </p:nvSpPr>
          <p:spPr bwMode="auto">
            <a:xfrm>
              <a:off x="3061587" y="2159722"/>
              <a:ext cx="540214" cy="28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b="1" kern="0">
                  <a:solidFill>
                    <a:sysClr val="windowText" lastClr="000000"/>
                  </a:solidFill>
                </a:rPr>
                <a:t>2003</a:t>
              </a:r>
              <a:endParaRPr lang="en-US" b="1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3" name="Freeform 259"/>
            <p:cNvSpPr>
              <a:spLocks/>
            </p:cNvSpPr>
            <p:nvPr/>
          </p:nvSpPr>
          <p:spPr bwMode="auto">
            <a:xfrm>
              <a:off x="2552540" y="2240253"/>
              <a:ext cx="192191" cy="166427"/>
            </a:xfrm>
            <a:custGeom>
              <a:avLst/>
              <a:gdLst/>
              <a:ahLst/>
              <a:cxnLst>
                <a:cxn ang="0">
                  <a:pos x="121" y="20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121" y="209"/>
                </a:cxn>
              </a:cxnLst>
              <a:rect l="0" t="0" r="r" b="b"/>
              <a:pathLst>
                <a:path w="242" h="209">
                  <a:moveTo>
                    <a:pt x="121" y="209"/>
                  </a:moveTo>
                  <a:lnTo>
                    <a:pt x="242" y="0"/>
                  </a:lnTo>
                  <a:lnTo>
                    <a:pt x="0" y="0"/>
                  </a:lnTo>
                  <a:lnTo>
                    <a:pt x="121" y="2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4" name="Rectangle 284"/>
            <p:cNvSpPr>
              <a:spLocks noChangeArrowheads="1"/>
            </p:cNvSpPr>
            <p:nvPr/>
          </p:nvSpPr>
          <p:spPr bwMode="auto">
            <a:xfrm>
              <a:off x="5963503" y="4196226"/>
              <a:ext cx="1741842" cy="144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5" name="Line 298"/>
            <p:cNvSpPr>
              <a:spLocks noChangeShapeType="1"/>
            </p:cNvSpPr>
            <p:nvPr/>
          </p:nvSpPr>
          <p:spPr bwMode="auto">
            <a:xfrm>
              <a:off x="2339571" y="1982558"/>
              <a:ext cx="98693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6" name="Line 299"/>
            <p:cNvSpPr>
              <a:spLocks noChangeShapeType="1"/>
            </p:cNvSpPr>
            <p:nvPr/>
          </p:nvSpPr>
          <p:spPr bwMode="auto">
            <a:xfrm>
              <a:off x="2512716" y="1982558"/>
              <a:ext cx="98693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7" name="Line 300"/>
            <p:cNvSpPr>
              <a:spLocks noChangeShapeType="1"/>
            </p:cNvSpPr>
            <p:nvPr/>
          </p:nvSpPr>
          <p:spPr bwMode="auto">
            <a:xfrm>
              <a:off x="2718759" y="1982558"/>
              <a:ext cx="98692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8" name="Line 301"/>
            <p:cNvSpPr>
              <a:spLocks noChangeShapeType="1"/>
            </p:cNvSpPr>
            <p:nvPr/>
          </p:nvSpPr>
          <p:spPr bwMode="auto">
            <a:xfrm>
              <a:off x="2860739" y="1982558"/>
              <a:ext cx="96961" cy="178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16470" name="Group 311"/>
            <p:cNvGrpSpPr>
              <a:grpSpLocks/>
            </p:cNvGrpSpPr>
            <p:nvPr/>
          </p:nvGrpSpPr>
          <p:grpSpPr bwMode="auto">
            <a:xfrm>
              <a:off x="3200400" y="3098800"/>
              <a:ext cx="4419600" cy="2311400"/>
              <a:chOff x="2016" y="1952"/>
              <a:chExt cx="2784" cy="1456"/>
            </a:xfrm>
          </p:grpSpPr>
          <p:sp>
            <p:nvSpPr>
              <p:cNvPr id="180" name="Rectangle 312"/>
              <p:cNvSpPr>
                <a:spLocks noChangeAspect="1" noChangeArrowheads="1"/>
              </p:cNvSpPr>
              <p:nvPr/>
            </p:nvSpPr>
            <p:spPr bwMode="auto">
              <a:xfrm>
                <a:off x="3746" y="3234"/>
                <a:ext cx="120" cy="121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1" name="Text Box 313"/>
              <p:cNvSpPr txBox="1">
                <a:spLocks noChangeArrowheads="1"/>
              </p:cNvSpPr>
              <p:nvPr/>
            </p:nvSpPr>
            <p:spPr bwMode="auto">
              <a:xfrm>
                <a:off x="3921" y="3165"/>
                <a:ext cx="879" cy="23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900" b="1" kern="0">
                    <a:solidFill>
                      <a:sysClr val="windowText" lastClr="000000"/>
                    </a:solidFill>
                  </a:rPr>
                  <a:t>2003 Litter</a:t>
                </a:r>
              </a:p>
            </p:txBody>
          </p:sp>
          <p:sp>
            <p:nvSpPr>
              <p:cNvPr id="182" name="Rectangle 314"/>
              <p:cNvSpPr>
                <a:spLocks noChangeAspect="1" noChangeArrowheads="1"/>
              </p:cNvSpPr>
              <p:nvPr/>
            </p:nvSpPr>
            <p:spPr bwMode="auto">
              <a:xfrm>
                <a:off x="3746" y="2994"/>
                <a:ext cx="120" cy="121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3" name="Text Box 315"/>
              <p:cNvSpPr txBox="1">
                <a:spLocks noChangeArrowheads="1"/>
              </p:cNvSpPr>
              <p:nvPr/>
            </p:nvSpPr>
            <p:spPr bwMode="auto">
              <a:xfrm>
                <a:off x="3921" y="2931"/>
                <a:ext cx="879" cy="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900" b="1" kern="0">
                    <a:solidFill>
                      <a:sysClr val="windowText" lastClr="000000"/>
                    </a:solidFill>
                  </a:rPr>
                  <a:t>2002 Litter</a:t>
                </a:r>
              </a:p>
            </p:txBody>
          </p:sp>
          <p:sp>
            <p:nvSpPr>
              <p:cNvPr id="184" name="Rectangle 316"/>
              <p:cNvSpPr>
                <a:spLocks noChangeAspect="1" noChangeArrowheads="1"/>
              </p:cNvSpPr>
              <p:nvPr/>
            </p:nvSpPr>
            <p:spPr bwMode="auto">
              <a:xfrm>
                <a:off x="2255" y="1952"/>
                <a:ext cx="121" cy="121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5" name="Rectangle 317"/>
              <p:cNvSpPr>
                <a:spLocks noChangeAspect="1" noChangeArrowheads="1"/>
              </p:cNvSpPr>
              <p:nvPr/>
            </p:nvSpPr>
            <p:spPr bwMode="auto">
              <a:xfrm>
                <a:off x="2016" y="2328"/>
                <a:ext cx="121" cy="12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471" name="Group 322"/>
            <p:cNvGrpSpPr>
              <a:grpSpLocks/>
            </p:cNvGrpSpPr>
            <p:nvPr/>
          </p:nvGrpSpPr>
          <p:grpSpPr bwMode="auto">
            <a:xfrm>
              <a:off x="3671888" y="3205163"/>
              <a:ext cx="700087" cy="2362200"/>
              <a:chOff x="2313" y="2019"/>
              <a:chExt cx="441" cy="1488"/>
            </a:xfrm>
          </p:grpSpPr>
          <p:sp>
            <p:nvSpPr>
              <p:cNvPr id="187" name="Text Box 323"/>
              <p:cNvSpPr txBox="1">
                <a:spLocks noChangeArrowheads="1"/>
              </p:cNvSpPr>
              <p:nvPr/>
            </p:nvSpPr>
            <p:spPr bwMode="auto">
              <a:xfrm>
                <a:off x="2331" y="2976"/>
                <a:ext cx="423" cy="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900" b="1" kern="0">
                    <a:solidFill>
                      <a:sysClr val="windowText" lastClr="000000"/>
                    </a:solidFill>
                  </a:rPr>
                  <a:t>56%</a:t>
                </a:r>
              </a:p>
            </p:txBody>
          </p:sp>
          <p:sp>
            <p:nvSpPr>
              <p:cNvPr id="188" name="Line 324"/>
              <p:cNvSpPr>
                <a:spLocks noChangeShapeType="1"/>
              </p:cNvSpPr>
              <p:nvPr/>
            </p:nvSpPr>
            <p:spPr bwMode="auto">
              <a:xfrm>
                <a:off x="2307" y="2019"/>
                <a:ext cx="0" cy="14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472" name="Group 327"/>
            <p:cNvGrpSpPr>
              <a:grpSpLocks/>
            </p:cNvGrpSpPr>
            <p:nvPr/>
          </p:nvGrpSpPr>
          <p:grpSpPr bwMode="auto">
            <a:xfrm>
              <a:off x="2684463" y="3810000"/>
              <a:ext cx="668337" cy="1752600"/>
              <a:chOff x="1691" y="2400"/>
              <a:chExt cx="421" cy="1104"/>
            </a:xfrm>
          </p:grpSpPr>
          <p:sp>
            <p:nvSpPr>
              <p:cNvPr id="190" name="Line 328"/>
              <p:cNvSpPr>
                <a:spLocks noChangeShapeType="1"/>
              </p:cNvSpPr>
              <p:nvPr/>
            </p:nvSpPr>
            <p:spPr bwMode="auto">
              <a:xfrm>
                <a:off x="2081" y="2400"/>
                <a:ext cx="0" cy="1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1" name="Text Box 329"/>
              <p:cNvSpPr txBox="1">
                <a:spLocks noChangeArrowheads="1"/>
              </p:cNvSpPr>
              <p:nvPr/>
            </p:nvSpPr>
            <p:spPr bwMode="auto">
              <a:xfrm>
                <a:off x="1691" y="3171"/>
                <a:ext cx="421" cy="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900" b="1" kern="0">
                    <a:solidFill>
                      <a:sysClr val="windowText" lastClr="000000"/>
                    </a:solidFill>
                  </a:rPr>
                  <a:t>40%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2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In-Field Variability after Manure Applications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375"/>
          </a:xfrm>
        </p:spPr>
        <p:txBody>
          <a:bodyPr/>
          <a:lstStyle/>
          <a:p>
            <a:r>
              <a:rPr lang="en-US" sz="2400" smtClean="0"/>
              <a:t>Uniform application of manure is difficult to achieve</a:t>
            </a:r>
          </a:p>
          <a:p>
            <a:r>
              <a:rPr lang="en-US" sz="2400" smtClean="0"/>
              <a:t>This will of course cause non uniformity in crop response. </a:t>
            </a:r>
          </a:p>
          <a:p>
            <a:r>
              <a:rPr lang="en-US" sz="2400" smtClean="0"/>
              <a:t>Must be over come by applying based on the need of most deficient areas.</a:t>
            </a:r>
          </a:p>
          <a:p>
            <a:endParaRPr lang="en-US" smtClean="0"/>
          </a:p>
        </p:txBody>
      </p:sp>
      <p:pic>
        <p:nvPicPr>
          <p:cNvPr id="17412" name="Picture 3" descr="Manure-spr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95775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images__thumb__9__92__manure-spreader__250px-manure-spr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737100"/>
            <a:ext cx="2819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IMG_0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175"/>
          </a:xfrm>
        </p:spPr>
        <p:txBody>
          <a:bodyPr/>
          <a:lstStyle/>
          <a:p>
            <a:r>
              <a:rPr lang="en-US" sz="2400" smtClean="0"/>
              <a:t>Study was conducted in Central, KY to evaluate the impact of swine effluent application method on no-till corn yields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 eaLnBrk="0" hangingPunct="0">
              <a:defRPr/>
            </a:pPr>
            <a:r>
              <a:rPr lang="en-US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55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Evaluation of Swine Effluent Application Methods</a:t>
            </a:r>
            <a:r>
              <a:rPr 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55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8436" name="Picture 4" descr="IMG_04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4196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8" descr="IMG_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0480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9" descr="IMG_04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0" y="3124200"/>
            <a:ext cx="1044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Aeration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486150" y="4572000"/>
            <a:ext cx="2162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Surface Application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8032750" y="3124200"/>
            <a:ext cx="1044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84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</a:rPr>
              <a:t>Spatial Variability In Crop Response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Resulting from Application Methods</a:t>
            </a:r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4379913" y="4521200"/>
            <a:ext cx="4651375" cy="1333500"/>
          </a:xfrm>
          <a:custGeom>
            <a:avLst/>
            <a:gdLst>
              <a:gd name="T0" fmla="*/ 2147483647 w 3296"/>
              <a:gd name="T1" fmla="*/ 0 h 840"/>
              <a:gd name="T2" fmla="*/ 0 w 3296"/>
              <a:gd name="T3" fmla="*/ 2147483647 h 840"/>
              <a:gd name="T4" fmla="*/ 2147483647 w 3296"/>
              <a:gd name="T5" fmla="*/ 2147483647 h 840"/>
              <a:gd name="T6" fmla="*/ 2147483647 w 3296"/>
              <a:gd name="T7" fmla="*/ 2147483647 h 840"/>
              <a:gd name="T8" fmla="*/ 2147483647 w 3296"/>
              <a:gd name="T9" fmla="*/ 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6"/>
              <a:gd name="T16" fmla="*/ 0 h 840"/>
              <a:gd name="T17" fmla="*/ 3296 w 3296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6" h="840">
                <a:moveTo>
                  <a:pt x="80" y="0"/>
                </a:moveTo>
                <a:lnTo>
                  <a:pt x="0" y="784"/>
                </a:lnTo>
                <a:lnTo>
                  <a:pt x="3296" y="840"/>
                </a:lnTo>
                <a:lnTo>
                  <a:pt x="2728" y="56"/>
                </a:lnTo>
                <a:lnTo>
                  <a:pt x="8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7"/>
          <p:cNvSpPr>
            <a:spLocks/>
          </p:cNvSpPr>
          <p:nvPr/>
        </p:nvSpPr>
        <p:spPr bwMode="auto">
          <a:xfrm>
            <a:off x="-11113" y="4419600"/>
            <a:ext cx="4492626" cy="1333500"/>
          </a:xfrm>
          <a:custGeom>
            <a:avLst/>
            <a:gdLst>
              <a:gd name="T0" fmla="*/ 2147483647 w 3184"/>
              <a:gd name="T1" fmla="*/ 2147483647 h 840"/>
              <a:gd name="T2" fmla="*/ 0 w 3184"/>
              <a:gd name="T3" fmla="*/ 2147483647 h 840"/>
              <a:gd name="T4" fmla="*/ 2147483647 w 3184"/>
              <a:gd name="T5" fmla="*/ 0 h 840"/>
              <a:gd name="T6" fmla="*/ 2147483647 w 3184"/>
              <a:gd name="T7" fmla="*/ 2147483647 h 840"/>
              <a:gd name="T8" fmla="*/ 2147483647 w 3184"/>
              <a:gd name="T9" fmla="*/ 2147483647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4"/>
              <a:gd name="T16" fmla="*/ 0 h 840"/>
              <a:gd name="T17" fmla="*/ 3184 w 3184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4" h="840">
                <a:moveTo>
                  <a:pt x="3096" y="840"/>
                </a:moveTo>
                <a:lnTo>
                  <a:pt x="0" y="728"/>
                </a:lnTo>
                <a:lnTo>
                  <a:pt x="664" y="0"/>
                </a:lnTo>
                <a:lnTo>
                  <a:pt x="3184" y="64"/>
                </a:lnTo>
                <a:lnTo>
                  <a:pt x="3096" y="84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11"/>
          <p:cNvSpPr>
            <a:spLocks/>
          </p:cNvSpPr>
          <p:nvPr/>
        </p:nvSpPr>
        <p:spPr bwMode="auto">
          <a:xfrm>
            <a:off x="4595813" y="2624138"/>
            <a:ext cx="3013075" cy="984250"/>
          </a:xfrm>
          <a:custGeom>
            <a:avLst/>
            <a:gdLst>
              <a:gd name="T0" fmla="*/ 2147483647 w 2135"/>
              <a:gd name="T1" fmla="*/ 2147483647 h 620"/>
              <a:gd name="T2" fmla="*/ 0 w 2135"/>
              <a:gd name="T3" fmla="*/ 2147483647 h 620"/>
              <a:gd name="T4" fmla="*/ 2147483647 w 2135"/>
              <a:gd name="T5" fmla="*/ 0 h 620"/>
              <a:gd name="T6" fmla="*/ 2147483647 w 2135"/>
              <a:gd name="T7" fmla="*/ 2147483647 h 620"/>
              <a:gd name="T8" fmla="*/ 2147483647 w 2135"/>
              <a:gd name="T9" fmla="*/ 2147483647 h 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5"/>
              <a:gd name="T16" fmla="*/ 0 h 620"/>
              <a:gd name="T17" fmla="*/ 2135 w 2135"/>
              <a:gd name="T18" fmla="*/ 620 h 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5" h="620">
                <a:moveTo>
                  <a:pt x="2135" y="620"/>
                </a:moveTo>
                <a:lnTo>
                  <a:pt x="0" y="602"/>
                </a:lnTo>
                <a:lnTo>
                  <a:pt x="35" y="0"/>
                </a:lnTo>
                <a:lnTo>
                  <a:pt x="1821" y="17"/>
                </a:lnTo>
                <a:lnTo>
                  <a:pt x="2135" y="62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Freeform 13"/>
          <p:cNvSpPr>
            <a:spLocks/>
          </p:cNvSpPr>
          <p:nvPr/>
        </p:nvSpPr>
        <p:spPr bwMode="auto">
          <a:xfrm>
            <a:off x="1638300" y="2630488"/>
            <a:ext cx="2994025" cy="963612"/>
          </a:xfrm>
          <a:custGeom>
            <a:avLst/>
            <a:gdLst>
              <a:gd name="T0" fmla="*/ 2147483647 w 2122"/>
              <a:gd name="T1" fmla="*/ 2147483647 h 607"/>
              <a:gd name="T2" fmla="*/ 2147483647 w 2122"/>
              <a:gd name="T3" fmla="*/ 0 h 607"/>
              <a:gd name="T4" fmla="*/ 2147483647 w 2122"/>
              <a:gd name="T5" fmla="*/ 2147483647 h 607"/>
              <a:gd name="T6" fmla="*/ 0 w 2122"/>
              <a:gd name="T7" fmla="*/ 2147483647 h 607"/>
              <a:gd name="T8" fmla="*/ 2147483647 w 2122"/>
              <a:gd name="T9" fmla="*/ 2147483647 h 6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2"/>
              <a:gd name="T16" fmla="*/ 0 h 607"/>
              <a:gd name="T17" fmla="*/ 2122 w 2122"/>
              <a:gd name="T18" fmla="*/ 607 h 6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2" h="607">
                <a:moveTo>
                  <a:pt x="328" y="18"/>
                </a:moveTo>
                <a:lnTo>
                  <a:pt x="2122" y="0"/>
                </a:lnTo>
                <a:lnTo>
                  <a:pt x="2082" y="607"/>
                </a:lnTo>
                <a:lnTo>
                  <a:pt x="0" y="567"/>
                </a:lnTo>
                <a:lnTo>
                  <a:pt x="328" y="18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15"/>
          <p:cNvSpPr>
            <a:spLocks/>
          </p:cNvSpPr>
          <p:nvPr/>
        </p:nvSpPr>
        <p:spPr bwMode="auto">
          <a:xfrm>
            <a:off x="6651625" y="1765300"/>
            <a:ext cx="2476500" cy="436563"/>
          </a:xfrm>
          <a:custGeom>
            <a:avLst/>
            <a:gdLst>
              <a:gd name="T0" fmla="*/ 2147483647 w 1755"/>
              <a:gd name="T1" fmla="*/ 2147483647 h 275"/>
              <a:gd name="T2" fmla="*/ 2147483647 w 1755"/>
              <a:gd name="T3" fmla="*/ 2147483647 h 275"/>
              <a:gd name="T4" fmla="*/ 0 w 1755"/>
              <a:gd name="T5" fmla="*/ 2147483647 h 275"/>
              <a:gd name="T6" fmla="*/ 2147483647 w 1755"/>
              <a:gd name="T7" fmla="*/ 0 h 275"/>
              <a:gd name="T8" fmla="*/ 2147483647 w 1755"/>
              <a:gd name="T9" fmla="*/ 21474836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5"/>
              <a:gd name="T16" fmla="*/ 0 h 275"/>
              <a:gd name="T17" fmla="*/ 1755 w 1755"/>
              <a:gd name="T18" fmla="*/ 275 h 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5" h="275">
                <a:moveTo>
                  <a:pt x="1755" y="231"/>
                </a:moveTo>
                <a:lnTo>
                  <a:pt x="155" y="275"/>
                </a:lnTo>
                <a:lnTo>
                  <a:pt x="0" y="62"/>
                </a:lnTo>
                <a:lnTo>
                  <a:pt x="1409" y="0"/>
                </a:lnTo>
                <a:lnTo>
                  <a:pt x="1755" y="231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0" name="Text Box 16"/>
          <p:cNvSpPr txBox="1">
            <a:spLocks noChangeArrowheads="1"/>
          </p:cNvSpPr>
          <p:nvPr/>
        </p:nvSpPr>
        <p:spPr bwMode="auto">
          <a:xfrm>
            <a:off x="7461250" y="2141538"/>
            <a:ext cx="15970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Surface</a:t>
            </a:r>
          </a:p>
        </p:txBody>
      </p:sp>
      <p:sp>
        <p:nvSpPr>
          <p:cNvPr id="651281" name="Text Box 17"/>
          <p:cNvSpPr txBox="1">
            <a:spLocks noChangeArrowheads="1"/>
          </p:cNvSpPr>
          <p:nvPr/>
        </p:nvSpPr>
        <p:spPr bwMode="auto">
          <a:xfrm>
            <a:off x="5383213" y="3595688"/>
            <a:ext cx="15525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Aerway</a:t>
            </a:r>
          </a:p>
        </p:txBody>
      </p:sp>
      <p:sp>
        <p:nvSpPr>
          <p:cNvPr id="651282" name="Text Box 18"/>
          <p:cNvSpPr txBox="1">
            <a:spLocks noChangeArrowheads="1"/>
          </p:cNvSpPr>
          <p:nvPr/>
        </p:nvSpPr>
        <p:spPr bwMode="auto">
          <a:xfrm>
            <a:off x="5929313" y="5903913"/>
            <a:ext cx="15287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Injector</a:t>
            </a:r>
          </a:p>
        </p:txBody>
      </p:sp>
      <p:sp>
        <p:nvSpPr>
          <p:cNvPr id="651283" name="Text Box 19"/>
          <p:cNvSpPr txBox="1">
            <a:spLocks noChangeArrowheads="1"/>
          </p:cNvSpPr>
          <p:nvPr/>
        </p:nvSpPr>
        <p:spPr bwMode="auto">
          <a:xfrm>
            <a:off x="1301750" y="5849938"/>
            <a:ext cx="17557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Fertilizer</a:t>
            </a:r>
          </a:p>
        </p:txBody>
      </p:sp>
      <p:sp>
        <p:nvSpPr>
          <p:cNvPr id="651284" name="Text Box 20"/>
          <p:cNvSpPr txBox="1">
            <a:spLocks noChangeArrowheads="1"/>
          </p:cNvSpPr>
          <p:nvPr/>
        </p:nvSpPr>
        <p:spPr bwMode="auto">
          <a:xfrm>
            <a:off x="2493963" y="3611563"/>
            <a:ext cx="15049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Arial" charset="0"/>
              </a:rPr>
              <a:t>Control</a:t>
            </a:r>
          </a:p>
        </p:txBody>
      </p:sp>
      <p:sp>
        <p:nvSpPr>
          <p:cNvPr id="19470" name="Line 21"/>
          <p:cNvSpPr>
            <a:spLocks noChangeShapeType="1"/>
          </p:cNvSpPr>
          <p:nvPr/>
        </p:nvSpPr>
        <p:spPr bwMode="auto">
          <a:xfrm>
            <a:off x="5451475" y="4308475"/>
            <a:ext cx="579438" cy="593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 flipH="1">
            <a:off x="6292850" y="4343400"/>
            <a:ext cx="412750" cy="50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23"/>
          <p:cNvSpPr txBox="1">
            <a:spLocks noChangeArrowheads="1"/>
          </p:cNvSpPr>
          <p:nvPr/>
        </p:nvSpPr>
        <p:spPr bwMode="auto">
          <a:xfrm>
            <a:off x="3676650" y="3986213"/>
            <a:ext cx="249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Row 7=210 bu/acre</a:t>
            </a:r>
          </a:p>
        </p:txBody>
      </p:sp>
      <p:sp>
        <p:nvSpPr>
          <p:cNvPr id="19473" name="Text Box 24"/>
          <p:cNvSpPr txBox="1">
            <a:spLocks noChangeArrowheads="1"/>
          </p:cNvSpPr>
          <p:nvPr/>
        </p:nvSpPr>
        <p:spPr bwMode="auto">
          <a:xfrm>
            <a:off x="6729413" y="4114800"/>
            <a:ext cx="249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Row 8=157 bu/acre</a:t>
            </a:r>
          </a:p>
        </p:txBody>
      </p:sp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381000" y="1295400"/>
            <a:ext cx="548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Sidedress in 2007</a:t>
            </a:r>
          </a:p>
          <a:p>
            <a:pPr eaLnBrk="1" hangingPunct="1"/>
            <a:r>
              <a:rPr lang="en-US" sz="2400" b="1"/>
              <a:t>Green seeker was used to measure NDVI and provide row yield estimates</a:t>
            </a:r>
          </a:p>
        </p:txBody>
      </p:sp>
    </p:spTree>
    <p:extLst>
      <p:ext uri="{BB962C8B-B14F-4D97-AF65-F5344CB8AC3E}">
        <p14:creationId xmlns:p14="http://schemas.microsoft.com/office/powerpoint/2010/main" val="2361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Actual Corn Yields and Estimated Variability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sz="2400" smtClean="0"/>
              <a:t>UAN fertilizer provided lowest variability </a:t>
            </a:r>
          </a:p>
          <a:p>
            <a:r>
              <a:rPr lang="en-US" sz="2400" smtClean="0"/>
              <a:t>Injector optimized yield but maximized between row variation</a:t>
            </a:r>
          </a:p>
          <a:p>
            <a:r>
              <a:rPr lang="en-US" sz="2400" smtClean="0"/>
              <a:t>Surface application had less than optimum yield due to ammonia loss and increased variability </a:t>
            </a:r>
          </a:p>
          <a:p>
            <a:r>
              <a:rPr lang="en-US" sz="2400" smtClean="0"/>
              <a:t>Aeration increased drought stress.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71800" y="4533900"/>
          <a:ext cx="6032501" cy="2247899"/>
        </p:xfrm>
        <a:graphic>
          <a:graphicData uri="http://schemas.openxmlformats.org/drawingml/2006/table">
            <a:tbl>
              <a:tblPr/>
              <a:tblGrid>
                <a:gridCol w="1045343"/>
                <a:gridCol w="1067121"/>
                <a:gridCol w="1045343"/>
                <a:gridCol w="1437347"/>
                <a:gridCol w="1437347"/>
              </a:tblGrid>
              <a:tr h="289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latin typeface="Arial"/>
                        </a:rPr>
                        <a:t>N 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Total N Applied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Yield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sng" strike="noStrike" dirty="0">
                          <a:latin typeface="Arial"/>
                        </a:rPr>
                        <a:t>Coefficient of Variation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95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Within Row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Between Row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72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err="1">
                          <a:latin typeface="Arial"/>
                        </a:rPr>
                        <a:t>bu</a:t>
                      </a:r>
                      <a:r>
                        <a:rPr lang="en-US" sz="1700" b="0" i="0" u="none" strike="noStrike" dirty="0">
                          <a:latin typeface="Arial"/>
                        </a:rPr>
                        <a:t> acre</a:t>
                      </a:r>
                      <a:r>
                        <a:rPr lang="en-US" sz="1700" b="0" i="0" u="none" strike="noStrike" baseline="30000" dirty="0">
                          <a:latin typeface="Arial"/>
                        </a:rPr>
                        <a:t>-1</a:t>
                      </a:r>
                      <a:endParaRPr lang="en-US" sz="17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---------------%---------------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latin typeface="Arial"/>
                        </a:rPr>
                        <a:t>Surface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latin typeface="Arial"/>
                        </a:rPr>
                        <a:t>Injector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latin typeface="Arial"/>
                        </a:rPr>
                        <a:t>Airway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61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 Manure Applications Impact Sensor Recommendations for Wheat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Comparison of predicted vs actual wheat yields resulting from pre-plant applications of litter and fertilizer showed that litter use did not influence yield prediction on the Eastern Shore, VA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3382408"/>
              </p:ext>
            </p:extLst>
          </p:nvPr>
        </p:nvGraphicFramePr>
        <p:xfrm>
          <a:off x="2667000" y="3429000"/>
          <a:ext cx="6172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1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Yield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118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times they can be useful  </a:t>
            </a:r>
          </a:p>
          <a:p>
            <a:pPr lvl="1"/>
            <a:r>
              <a:rPr lang="en-US" dirty="0" smtClean="0"/>
              <a:t>If soil mapping unit is uniform</a:t>
            </a:r>
          </a:p>
          <a:p>
            <a:pPr lvl="1"/>
            <a:r>
              <a:rPr lang="en-US" dirty="0" smtClean="0"/>
              <a:t>If there are biologically (influential on yield) significant differences between mapping units in a field</a:t>
            </a:r>
          </a:p>
          <a:p>
            <a:r>
              <a:rPr lang="en-US" dirty="0" smtClean="0"/>
              <a:t>Sometimes soil maps provide very little explanation of yield variability</a:t>
            </a:r>
          </a:p>
          <a:p>
            <a:pPr lvl="1"/>
            <a:r>
              <a:rPr lang="en-US" dirty="0" smtClean="0"/>
              <a:t>Heterogeneous mapping units</a:t>
            </a:r>
          </a:p>
          <a:p>
            <a:pPr lvl="1"/>
            <a:r>
              <a:rPr lang="en-US" dirty="0" smtClean="0"/>
              <a:t>No biologically significant differences between mapping units.</a:t>
            </a:r>
          </a:p>
          <a:p>
            <a:r>
              <a:rPr lang="en-US" dirty="0" smtClean="0"/>
              <a:t>An understanding of soils and how they are mapped can be useful in 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Sensor Based Top-dress N Applications Pre-plant Litter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In 2003 yields were similar, however in 2004 litter produced lower yields due to early season N deficiency</a:t>
            </a:r>
          </a:p>
          <a:p>
            <a:r>
              <a:rPr lang="en-US" sz="2400" dirty="0" err="1" smtClean="0"/>
              <a:t>Topdress</a:t>
            </a:r>
            <a:r>
              <a:rPr lang="en-US" sz="2400" dirty="0" smtClean="0"/>
              <a:t> applications did not overcome early season deficiency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267200"/>
          <a:ext cx="7315201" cy="1935163"/>
        </p:xfrm>
        <a:graphic>
          <a:graphicData uri="http://schemas.openxmlformats.org/drawingml/2006/table">
            <a:tbl>
              <a:tblPr/>
              <a:tblGrid>
                <a:gridCol w="1320573"/>
                <a:gridCol w="1112393"/>
                <a:gridCol w="1218991"/>
                <a:gridCol w="1224008"/>
                <a:gridCol w="1215228"/>
                <a:gridCol w="1224008"/>
              </a:tblGrid>
              <a:tr h="3048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Treatments</a:t>
                      </a:r>
                      <a:r>
                        <a:rPr lang="en-US" sz="16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†</a:t>
                      </a: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2003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2004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GS 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Yield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Yield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 ha</a:t>
                      </a:r>
                      <a:r>
                        <a:rPr lang="en-US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 ha</a:t>
                      </a:r>
                      <a:r>
                        <a:rPr lang="en-US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 ha</a:t>
                      </a:r>
                      <a:r>
                        <a:rPr lang="en-US" sz="16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 ha</a:t>
                      </a:r>
                      <a:r>
                        <a:rPr lang="en-US" sz="16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2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Litter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48-119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18-71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Fertilizer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36-122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14-59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73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lsd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6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&lt;0.05)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Sensor-based Technology is a Must for Continued Improvement in Manure N Management </a:t>
            </a:r>
            <a:endParaRPr lang="en-US" sz="36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49775"/>
          </a:xfrm>
        </p:spPr>
        <p:txBody>
          <a:bodyPr/>
          <a:lstStyle/>
          <a:p>
            <a:r>
              <a:rPr lang="en-US" smtClean="0"/>
              <a:t>Simply using an N rich strip can take the guess work out of estimating whole field N availability</a:t>
            </a:r>
          </a:p>
          <a:p>
            <a:r>
              <a:rPr lang="en-US" smtClean="0"/>
              <a:t>Provides potential to correct in-field variability with high precision applications (ie, by plant or by row)</a:t>
            </a:r>
          </a:p>
          <a:p>
            <a:r>
              <a:rPr lang="en-US" smtClean="0"/>
              <a:t>Current methods used to estimate crop N status appear to be sufficient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3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Soil Survey map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775"/>
          </a:xfrm>
        </p:spPr>
        <p:txBody>
          <a:bodyPr/>
          <a:lstStyle/>
          <a:p>
            <a:r>
              <a:rPr lang="en-US" dirty="0" smtClean="0"/>
              <a:t>The whole field is a </a:t>
            </a:r>
            <a:r>
              <a:rPr lang="en-US" dirty="0" smtClean="0">
                <a:hlinkClick r:id="rId2"/>
              </a:rPr>
              <a:t>Taloka</a:t>
            </a:r>
            <a:r>
              <a:rPr lang="en-US" dirty="0" smtClean="0"/>
              <a:t> silt loam, which is a highly variable mapping unit</a:t>
            </a:r>
          </a:p>
        </p:txBody>
      </p:sp>
      <p:pic>
        <p:nvPicPr>
          <p:cNvPr id="43012" name="Picture 3" descr="rendel soil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7113"/>
            <a:ext cx="91440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7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Range of Soil Characteristics for  the </a:t>
            </a:r>
            <a:r>
              <a:rPr lang="en-US" dirty="0" err="1" smtClean="0"/>
              <a:t>Taloka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Depth to Redoximorphic features (indicator of wetness)=6-14 inches</a:t>
            </a:r>
          </a:p>
          <a:p>
            <a:r>
              <a:rPr lang="en-US" smtClean="0"/>
              <a:t>Depth to clay pan=28-48 inches</a:t>
            </a:r>
          </a:p>
          <a:p>
            <a:r>
              <a:rPr lang="en-US" smtClean="0"/>
              <a:t>Clay content=30-60%</a:t>
            </a:r>
          </a:p>
          <a:p>
            <a:r>
              <a:rPr lang="en-US" smtClean="0"/>
              <a:t>Excellent example of a mapping unit that provides limited information for precision management.</a:t>
            </a:r>
          </a:p>
          <a:p>
            <a:r>
              <a:rPr lang="en-US" smtClean="0"/>
              <a:t>Every acre can easily be different.</a:t>
            </a:r>
          </a:p>
        </p:txBody>
      </p:sp>
    </p:spTree>
    <p:extLst>
      <p:ext uri="{BB962C8B-B14F-4D97-AF65-F5344CB8AC3E}">
        <p14:creationId xmlns:p14="http://schemas.microsoft.com/office/powerpoint/2010/main" val="21537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Relationship Between Limiting Layer and Yield (</a:t>
            </a:r>
            <a:r>
              <a:rPr lang="en-US" dirty="0" err="1" smtClean="0"/>
              <a:t>Ottowa</a:t>
            </a:r>
            <a:r>
              <a:rPr lang="en-US" dirty="0" smtClean="0"/>
              <a:t> Co)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882775"/>
            <a:ext cx="8458200" cy="4572000"/>
          </a:xfrm>
        </p:spPr>
        <p:txBody>
          <a:bodyPr/>
          <a:lstStyle/>
          <a:p>
            <a:r>
              <a:rPr lang="en-US" sz="2800" dirty="0" smtClean="0"/>
              <a:t>Limiting layer is defined as the layer with a clay content above 35%, containing </a:t>
            </a:r>
            <a:r>
              <a:rPr lang="en-US" sz="2800" dirty="0" err="1" smtClean="0"/>
              <a:t>Redoximorphic</a:t>
            </a:r>
            <a:r>
              <a:rPr lang="en-US" sz="2800" dirty="0" smtClean="0"/>
              <a:t> features (drainage problem)</a:t>
            </a:r>
          </a:p>
          <a:p>
            <a:r>
              <a:rPr lang="en-US" sz="2800" dirty="0" smtClean="0"/>
              <a:t>The high yielding outliers indicate that much of the field is under managed</a:t>
            </a:r>
          </a:p>
          <a:p>
            <a:r>
              <a:rPr lang="en-US" sz="2800" dirty="0" smtClean="0"/>
              <a:t>Problems with:</a:t>
            </a:r>
          </a:p>
          <a:p>
            <a:pPr lvl="1"/>
            <a:r>
              <a:rPr lang="en-US" sz="2400" dirty="0" smtClean="0"/>
              <a:t>Nutrients</a:t>
            </a:r>
          </a:p>
          <a:p>
            <a:pPr lvl="1"/>
            <a:r>
              <a:rPr lang="en-US" sz="2400" dirty="0" smtClean="0"/>
              <a:t>pH </a:t>
            </a:r>
          </a:p>
          <a:p>
            <a:pPr lvl="1"/>
            <a:r>
              <a:rPr lang="en-US" sz="2400" dirty="0" smtClean="0"/>
              <a:t>Salinity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0061085"/>
              </p:ext>
            </p:extLst>
          </p:nvPr>
        </p:nvGraphicFramePr>
        <p:xfrm>
          <a:off x="4267200" y="4191000"/>
          <a:ext cx="487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8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ottosoil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7113"/>
            <a:ext cx="91440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Soil Map, Ponca City</a:t>
            </a:r>
            <a:endParaRPr lang="en-US" dirty="0"/>
          </a:p>
        </p:txBody>
      </p:sp>
      <p:sp>
        <p:nvSpPr>
          <p:cNvPr id="3379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175"/>
          </a:xfrm>
        </p:spPr>
        <p:txBody>
          <a:bodyPr/>
          <a:lstStyle/>
          <a:p>
            <a:r>
              <a:rPr lang="en-US" smtClean="0"/>
              <a:t>A little bit!</a:t>
            </a:r>
          </a:p>
        </p:txBody>
      </p:sp>
      <p:pic>
        <p:nvPicPr>
          <p:cNvPr id="33796" name="Picture 4" descr="survey_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1219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2667000" y="1828800"/>
            <a:ext cx="1219200" cy="1066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3733800" y="1371600"/>
            <a:ext cx="410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Port Silt loam </a:t>
            </a:r>
            <a:r>
              <a:rPr lang="en-US" dirty="0"/>
              <a:t>is a beautiful Alluvial soil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924300" y="2628900"/>
            <a:ext cx="12192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638800" y="2209800"/>
            <a:ext cx="9144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8"/>
          <p:cNvSpPr txBox="1">
            <a:spLocks noChangeArrowheads="1"/>
          </p:cNvSpPr>
          <p:nvPr/>
        </p:nvSpPr>
        <p:spPr bwMode="auto">
          <a:xfrm>
            <a:off x="3325668" y="1796256"/>
            <a:ext cx="583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5"/>
              </a:rPr>
              <a:t>Tabler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Kirkland</a:t>
            </a:r>
            <a:r>
              <a:rPr lang="en-US" dirty="0"/>
              <a:t> aren’t bad but they’re not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Relationship Between Limiting Layer and Yield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702175"/>
          </a:xfrm>
        </p:spPr>
        <p:txBody>
          <a:bodyPr/>
          <a:lstStyle/>
          <a:p>
            <a:r>
              <a:rPr lang="en-US" sz="2400" dirty="0" smtClean="0"/>
              <a:t>Restrictive layer was defined as a firm layer with a clay content greater than 35%, and a color value greater than 2.</a:t>
            </a:r>
          </a:p>
          <a:p>
            <a:r>
              <a:rPr lang="en-US" sz="2400" dirty="0" smtClean="0"/>
              <a:t>The color component accounts for the very dark brown subsoil in the Port </a:t>
            </a:r>
            <a:r>
              <a:rPr lang="en-US" sz="2400" dirty="0" err="1" smtClean="0"/>
              <a:t>silty</a:t>
            </a:r>
            <a:r>
              <a:rPr lang="en-US" sz="2400" dirty="0" smtClean="0"/>
              <a:t> clay loam</a:t>
            </a:r>
          </a:p>
          <a:p>
            <a:r>
              <a:rPr lang="en-US" sz="2400" dirty="0" smtClean="0"/>
              <a:t>This Port did have clay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	greater than 35% but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	organic matter content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	and landscape position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	prevented yield limitation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3654"/>
              </p:ext>
            </p:extLst>
          </p:nvPr>
        </p:nvGraphicFramePr>
        <p:xfrm>
          <a:off x="5121999" y="4121590"/>
          <a:ext cx="4022001" cy="273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Soil Test P, Ponca City</a:t>
            </a:r>
            <a:endParaRPr lang="en-US" dirty="0"/>
          </a:p>
        </p:txBody>
      </p:sp>
      <p:pic>
        <p:nvPicPr>
          <p:cNvPr id="30723" name="Content Placeholder 3" descr="ottoyie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011"/>
            <a:ext cx="8229600" cy="4104340"/>
          </a:xfrm>
        </p:spPr>
      </p:pic>
      <p:pic>
        <p:nvPicPr>
          <p:cNvPr id="30724" name="Picture 4" descr="survey_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21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ttoST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7113"/>
            <a:ext cx="9144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rvey_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143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Verve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Verve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14451</TotalTime>
  <Words>1296</Words>
  <Application>Microsoft Office PowerPoint</Application>
  <PresentationFormat>On-screen Show (4:3)</PresentationFormat>
  <Paragraphs>267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Precision Ag and Conservation</vt:lpstr>
      <vt:lpstr>Yield Maps</vt:lpstr>
      <vt:lpstr>Yield Maps</vt:lpstr>
      <vt:lpstr>Soil Survey map</vt:lpstr>
      <vt:lpstr>Range of Soil Characteristics for  the Taloka</vt:lpstr>
      <vt:lpstr>Relationship Between Limiting Layer and Yield (Ottowa Co)</vt:lpstr>
      <vt:lpstr>Soil Map, Ponca City</vt:lpstr>
      <vt:lpstr>Relationship Between Limiting Layer and Yield</vt:lpstr>
      <vt:lpstr>Soil Test P, Ponca City</vt:lpstr>
      <vt:lpstr>PowerPoint Presentation</vt:lpstr>
      <vt:lpstr>pH, Ponca City</vt:lpstr>
      <vt:lpstr>PowerPoint Presentation</vt:lpstr>
      <vt:lpstr>Small Things Add Up</vt:lpstr>
      <vt:lpstr>PowerPoint Presentation</vt:lpstr>
      <vt:lpstr>Other Precision Ag technologies and Soil Assessment</vt:lpstr>
      <vt:lpstr>Electrical Conductivity</vt:lpstr>
      <vt:lpstr>Other on the go sensors</vt:lpstr>
      <vt:lpstr>Variable Rate N Applications</vt:lpstr>
      <vt:lpstr>Variable Rate N Applications</vt:lpstr>
      <vt:lpstr>Use of Sensor Based N Management in Manured Systems</vt:lpstr>
      <vt:lpstr>Nitrogen Management in Manured System </vt:lpstr>
      <vt:lpstr>Common Methods to Address Variability</vt:lpstr>
      <vt:lpstr>Example of Research on Poultry litter N Availability</vt:lpstr>
      <vt:lpstr>N Response Curve</vt:lpstr>
      <vt:lpstr>In-Field Variability after Manure Applications</vt:lpstr>
      <vt:lpstr>PowerPoint Presentation</vt:lpstr>
      <vt:lpstr>Spatial Variability In Crop Response Resulting from Application Methods</vt:lpstr>
      <vt:lpstr>Actual Corn Yields and Estimated Variability</vt:lpstr>
      <vt:lpstr>Do Manure Applications Impact Sensor Recommendations for Wheat</vt:lpstr>
      <vt:lpstr>Sensor Based Top-dress N Applications Pre-plant Litter</vt:lpstr>
      <vt:lpstr>Sensor-based Technology is a Must for Continued Improvement in Manure N Management 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Carbon Sequestration and carbon credit</dc:title>
  <dc:creator>jason.warren</dc:creator>
  <cp:lastModifiedBy>Warren, Jason</cp:lastModifiedBy>
  <cp:revision>381</cp:revision>
  <dcterms:created xsi:type="dcterms:W3CDTF">2008-12-15T15:24:48Z</dcterms:created>
  <dcterms:modified xsi:type="dcterms:W3CDTF">2012-04-25T14:32:16Z</dcterms:modified>
</cp:coreProperties>
</file>